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80" r:id="rId2"/>
    <p:sldId id="281" r:id="rId3"/>
    <p:sldId id="284" r:id="rId4"/>
    <p:sldId id="283" r:id="rId5"/>
    <p:sldId id="282" r:id="rId6"/>
    <p:sldId id="311" r:id="rId7"/>
    <p:sldId id="289" r:id="rId8"/>
    <p:sldId id="314" r:id="rId9"/>
    <p:sldId id="290" r:id="rId10"/>
    <p:sldId id="291" r:id="rId11"/>
    <p:sldId id="292" r:id="rId12"/>
    <p:sldId id="293"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13" r:id="rId26"/>
    <p:sldId id="307" r:id="rId27"/>
    <p:sldId id="308" r:id="rId28"/>
    <p:sldId id="309" r:id="rId29"/>
    <p:sldId id="310" r:id="rId30"/>
    <p:sldId id="279" r:id="rId31"/>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03136A"/>
    <a:srgbClr val="663300"/>
    <a:srgbClr val="FFFFCC"/>
    <a:srgbClr val="1984CC"/>
    <a:srgbClr val="35759D"/>
    <a:srgbClr val="35B19D"/>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610" autoAdjust="0"/>
    <p:restoredTop sz="95596" autoAdjust="0"/>
  </p:normalViewPr>
  <p:slideViewPr>
    <p:cSldViewPr>
      <p:cViewPr varScale="1">
        <p:scale>
          <a:sx n="65" d="100"/>
          <a:sy n="65" d="100"/>
        </p:scale>
        <p:origin x="640" y="4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3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4774E3-A3E8-43A4-8011-440595FD071F}" type="datetimeFigureOut">
              <a:rPr lang="en-US" smtClean="0"/>
              <a:t>16-03-17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CAE343E-483D-4A48-8F32-E8553AD88C48}" type="slidenum">
              <a:rPr lang="en-US" smtClean="0"/>
              <a:t>‹#›</a:t>
            </a:fld>
            <a:endParaRPr lang="en-US"/>
          </a:p>
        </p:txBody>
      </p:sp>
    </p:spTree>
    <p:extLst>
      <p:ext uri="{BB962C8B-B14F-4D97-AF65-F5344CB8AC3E}">
        <p14:creationId xmlns:p14="http://schemas.microsoft.com/office/powerpoint/2010/main" val="2952961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a:defRPr sz="1200"/>
            </a:lvl1pPr>
          </a:lstStyle>
          <a:p>
            <a:endParaRPr lang="en-US" altLang="en-US"/>
          </a:p>
        </p:txBody>
      </p:sp>
      <p:sp>
        <p:nvSpPr>
          <p:cNvPr id="8192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819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a:defRPr sz="1200"/>
            </a:lvl1pPr>
          </a:lstStyle>
          <a:p>
            <a:endParaRPr lang="en-US" altLang="en-US"/>
          </a:p>
        </p:txBody>
      </p:sp>
      <p:sp>
        <p:nvSpPr>
          <p:cNvPr id="8192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7CB99F0C-F8A9-4269-9789-D23278BC61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95C60-D20C-4D59-B2EC-788BABF6DB87}" type="slidenum">
              <a:rPr lang="en-US" altLang="en-US"/>
              <a:pPr/>
              <a:t>30</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3200400"/>
            <a:ext cx="80772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r">
              <a:defRPr sz="36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762000" y="3810000"/>
            <a:ext cx="8077200" cy="6858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r">
              <a:buFontTx/>
              <a:buNone/>
              <a:defRPr sz="24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588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381000"/>
            <a:ext cx="1924050" cy="48910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619750" cy="489108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058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149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213397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401763"/>
            <a:ext cx="3581400" cy="38703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01763"/>
            <a:ext cx="3581400" cy="38703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1389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501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72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345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31122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56765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81000"/>
            <a:ext cx="7315200" cy="7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401763"/>
            <a:ext cx="7315200" cy="387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bg2"/>
          </a:solidFill>
          <a:latin typeface="+mj-lt"/>
          <a:ea typeface="+mj-ea"/>
          <a:cs typeface="+mj-cs"/>
        </a:defRPr>
      </a:lvl1pPr>
      <a:lvl2pPr algn="l" rtl="0" eaLnBrk="1" fontAlgn="base" hangingPunct="1">
        <a:spcBef>
          <a:spcPct val="0"/>
        </a:spcBef>
        <a:spcAft>
          <a:spcPct val="0"/>
        </a:spcAft>
        <a:defRPr sz="4400">
          <a:solidFill>
            <a:schemeClr val="bg2"/>
          </a:solidFill>
          <a:latin typeface="Microsoft Sans Serif" panose="020B0604020202020204" pitchFamily="34" charset="0"/>
        </a:defRPr>
      </a:lvl2pPr>
      <a:lvl3pPr algn="l" rtl="0" eaLnBrk="1" fontAlgn="base" hangingPunct="1">
        <a:spcBef>
          <a:spcPct val="0"/>
        </a:spcBef>
        <a:spcAft>
          <a:spcPct val="0"/>
        </a:spcAft>
        <a:defRPr sz="4400">
          <a:solidFill>
            <a:schemeClr val="bg2"/>
          </a:solidFill>
          <a:latin typeface="Microsoft Sans Serif" panose="020B0604020202020204" pitchFamily="34" charset="0"/>
        </a:defRPr>
      </a:lvl3pPr>
      <a:lvl4pPr algn="l" rtl="0" eaLnBrk="1" fontAlgn="base" hangingPunct="1">
        <a:spcBef>
          <a:spcPct val="0"/>
        </a:spcBef>
        <a:spcAft>
          <a:spcPct val="0"/>
        </a:spcAft>
        <a:defRPr sz="4400">
          <a:solidFill>
            <a:schemeClr val="bg2"/>
          </a:solidFill>
          <a:latin typeface="Microsoft Sans Serif" panose="020B0604020202020204" pitchFamily="34" charset="0"/>
        </a:defRPr>
      </a:lvl4pPr>
      <a:lvl5pPr algn="l" rtl="0" eaLnBrk="1" fontAlgn="base" hangingPunct="1">
        <a:spcBef>
          <a:spcPct val="0"/>
        </a:spcBef>
        <a:spcAft>
          <a:spcPct val="0"/>
        </a:spcAft>
        <a:defRPr sz="4400">
          <a:solidFill>
            <a:schemeClr val="bg2"/>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2"/>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2"/>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2"/>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2"/>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2"/>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2"/>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2"/>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2"/>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ijay7454@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1.bin"/><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114800" y="1828800"/>
            <a:ext cx="4800600" cy="1919310"/>
          </a:xfrm>
          <a:prstGeom prst="rect">
            <a:avLst/>
          </a:prstGeom>
        </p:spPr>
        <p:txBody>
          <a:bodyPr vert="horz" lIns="91440" tIns="45720" rIns="91440" bIns="45720" rtlCol="0" anchor="ctr">
            <a:normAutofit fontScale="975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7030A0"/>
                </a:solidFill>
                <a:effectLst/>
                <a:uLnTx/>
                <a:uFillTx/>
                <a:latin typeface="Calibri" panose="020F0502020204030204" pitchFamily="34" charset="0"/>
                <a:ea typeface="+mj-ea"/>
                <a:cs typeface="Calibri" panose="020F0502020204030204" pitchFamily="34" charset="0"/>
              </a:rPr>
              <a:t>Public health initiatives:  </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500" b="1" i="0" u="none" strike="noStrike" kern="1200" cap="none" spc="0" normalizeH="0" baseline="0" noProof="0" dirty="0" smtClean="0">
                <a:ln>
                  <a:noFill/>
                </a:ln>
                <a:solidFill>
                  <a:srgbClr val="FF0000"/>
                </a:solidFill>
                <a:effectLst/>
                <a:uLnTx/>
                <a:uFillTx/>
                <a:latin typeface="Calibri" panose="020F0502020204030204" pitchFamily="34" charset="0"/>
                <a:ea typeface="+mj-ea"/>
                <a:cs typeface="Calibri" panose="020F0502020204030204" pitchFamily="34" charset="0"/>
              </a:rPr>
              <a:t>Reviewing the healthcare modalities</a:t>
            </a:r>
            <a:r>
              <a:rPr kumimoji="0" lang="en-US" sz="2500" b="1" i="0" u="none" strike="noStrike" kern="1200" cap="none" spc="0" normalizeH="0" noProof="0" dirty="0" smtClean="0">
                <a:ln>
                  <a:noFill/>
                </a:ln>
                <a:solidFill>
                  <a:srgbClr val="FF0000"/>
                </a:solidFill>
                <a:effectLst/>
                <a:uLnTx/>
                <a:uFillTx/>
                <a:latin typeface="Calibri" panose="020F0502020204030204" pitchFamily="34" charset="0"/>
                <a:ea typeface="+mj-ea"/>
                <a:cs typeface="Calibri" panose="020F0502020204030204" pitchFamily="34" charset="0"/>
              </a:rPr>
              <a:t> in Ayurveda - </a:t>
            </a:r>
            <a:r>
              <a:rPr kumimoji="0" lang="en-US" sz="2500" b="1" i="0" u="none" strike="noStrike" kern="1200" cap="none" spc="0" normalizeH="0" baseline="0" noProof="0" dirty="0" smtClean="0">
                <a:ln>
                  <a:noFill/>
                </a:ln>
                <a:solidFill>
                  <a:srgbClr val="FF0000"/>
                </a:solidFill>
                <a:effectLst/>
                <a:uLnTx/>
                <a:uFillTx/>
                <a:latin typeface="Calibri" panose="020F0502020204030204" pitchFamily="34" charset="0"/>
                <a:ea typeface="+mj-ea"/>
                <a:cs typeface="Calibri" panose="020F0502020204030204" pitchFamily="34" charset="0"/>
              </a:rPr>
              <a:t> </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100" b="1" i="0" u="none" strike="noStrike" kern="1200" cap="none" spc="0" normalizeH="0" baseline="0" noProof="0" dirty="0" smtClean="0">
                <a:ln>
                  <a:noFill/>
                </a:ln>
                <a:solidFill>
                  <a:srgbClr val="008000"/>
                </a:solidFill>
                <a:effectLst/>
                <a:uLnTx/>
                <a:uFillTx/>
                <a:latin typeface="Calibri" panose="020F0502020204030204" pitchFamily="34" charset="0"/>
                <a:ea typeface="+mj-ea"/>
                <a:cs typeface="Calibri" panose="020F0502020204030204" pitchFamily="34" charset="0"/>
              </a:rPr>
              <a:t>For an Expectant mother,</a:t>
            </a:r>
            <a:r>
              <a:rPr kumimoji="0" lang="en-US" sz="2100" b="1" i="0" u="none" strike="noStrike" kern="1200" cap="none" spc="0" normalizeH="0" noProof="0" dirty="0" smtClean="0">
                <a:ln>
                  <a:noFill/>
                </a:ln>
                <a:solidFill>
                  <a:srgbClr val="008000"/>
                </a:solidFill>
                <a:effectLst/>
                <a:uLnTx/>
                <a:uFillTx/>
                <a:latin typeface="Calibri" panose="020F0502020204030204" pitchFamily="34" charset="0"/>
                <a:ea typeface="+mj-ea"/>
                <a:cs typeface="Calibri" panose="020F0502020204030204" pitchFamily="34" charset="0"/>
              </a:rPr>
              <a:t> nursing mother and  a child</a:t>
            </a:r>
            <a:endParaRPr kumimoji="0" lang="en-US" sz="2100" b="1" i="0" u="none" strike="noStrike" kern="1200" cap="none" spc="0" normalizeH="0" baseline="0" noProof="0" dirty="0" smtClean="0">
              <a:ln>
                <a:noFill/>
              </a:ln>
              <a:solidFill>
                <a:srgbClr val="008000"/>
              </a:solidFill>
              <a:effectLst/>
              <a:uLnTx/>
              <a:uFillTx/>
              <a:latin typeface="Calibri" panose="020F0502020204030204" pitchFamily="34" charset="0"/>
              <a:ea typeface="+mj-ea"/>
              <a:cs typeface="Calibri" panose="020F0502020204030204" pitchFamily="34" charset="0"/>
            </a:endParaRPr>
          </a:p>
        </p:txBody>
      </p:sp>
      <p:sp>
        <p:nvSpPr>
          <p:cNvPr id="5" name="Rectangle 3"/>
          <p:cNvSpPr txBox="1">
            <a:spLocks noChangeArrowheads="1"/>
          </p:cNvSpPr>
          <p:nvPr/>
        </p:nvSpPr>
        <p:spPr>
          <a:xfrm>
            <a:off x="4591878" y="4576786"/>
            <a:ext cx="4094922" cy="1290614"/>
          </a:xfrm>
          <a:prstGeom prst="rect">
            <a:avLst/>
          </a:prstGeom>
        </p:spPr>
        <p:txBody>
          <a:bodyPr vert="horz" lIns="91440" tIns="45720" rIns="91440" bIns="45720" rtlCol="0">
            <a:normAutofit/>
          </a:bodyPr>
          <a:lstStyle/>
          <a:p>
            <a:pPr marL="0" marR="0" lvl="0" indent="0" algn="r" defTabSz="914400" rtl="0" eaLnBrk="1" fontAlgn="auto" latinLnBrk="0" hangingPunct="1">
              <a:lnSpc>
                <a:spcPct val="100000"/>
              </a:lnSpc>
              <a:spcBef>
                <a:spcPct val="0"/>
              </a:spcBef>
              <a:spcAft>
                <a:spcPts val="0"/>
              </a:spcAft>
              <a:buClrTx/>
              <a:buSzTx/>
              <a:buFont typeface="Arial" pitchFamily="34" charset="0"/>
              <a:buNone/>
              <a:tabLst/>
              <a:defRPr/>
            </a:pPr>
            <a:r>
              <a:rPr kumimoji="0" lang="en-US" sz="2400" b="1" i="1" u="none" strike="noStrike" kern="1200" cap="none" spc="0" normalizeH="0" baseline="0" noProof="0" dirty="0" smtClean="0">
                <a:ln>
                  <a:noFill/>
                </a:ln>
                <a:solidFill>
                  <a:srgbClr val="0000FF"/>
                </a:solidFill>
                <a:effectLst/>
                <a:uLnTx/>
                <a:uFillTx/>
                <a:latin typeface="Calibri" panose="020F0502020204030204" pitchFamily="34" charset="0"/>
                <a:cs typeface="Calibri" panose="020F0502020204030204" pitchFamily="34" charset="0"/>
              </a:rPr>
              <a:t>Dr. Vijay Chauhan, </a:t>
            </a:r>
            <a:r>
              <a:rPr kumimoji="0" lang="en-US" sz="1600" b="1" i="1" u="none" strike="noStrike" kern="1200" cap="none" spc="0" normalizeH="0" baseline="0" noProof="0" dirty="0" smtClean="0">
                <a:ln>
                  <a:noFill/>
                </a:ln>
                <a:solidFill>
                  <a:srgbClr val="0000FF"/>
                </a:solidFill>
                <a:effectLst/>
                <a:uLnTx/>
                <a:uFillTx/>
                <a:latin typeface="Calibri" panose="020F0502020204030204" pitchFamily="34" charset="0"/>
                <a:cs typeface="Calibri" panose="020F0502020204030204" pitchFamily="34" charset="0"/>
              </a:rPr>
              <a:t>M. D. (</a:t>
            </a:r>
            <a:r>
              <a:rPr kumimoji="0" lang="en-US" sz="1600" b="1" i="1" u="none" strike="noStrike" kern="1200" cap="none" spc="0" normalizeH="0" baseline="0" noProof="0" dirty="0" err="1" smtClean="0">
                <a:ln>
                  <a:noFill/>
                </a:ln>
                <a:solidFill>
                  <a:srgbClr val="0000FF"/>
                </a:solidFill>
                <a:effectLst/>
                <a:uLnTx/>
                <a:uFillTx/>
                <a:latin typeface="Calibri" panose="020F0502020204030204" pitchFamily="34" charset="0"/>
                <a:cs typeface="Calibri" panose="020F0502020204030204" pitchFamily="34" charset="0"/>
              </a:rPr>
              <a:t>Ayu</a:t>
            </a:r>
            <a:r>
              <a:rPr kumimoji="0" lang="en-US" sz="1600" b="1" i="1" u="none" strike="noStrike" kern="1200" cap="none" spc="0" normalizeH="0" baseline="0" noProof="0" dirty="0" smtClean="0">
                <a:ln>
                  <a:noFill/>
                </a:ln>
                <a:solidFill>
                  <a:srgbClr val="0000FF"/>
                </a:solidFill>
                <a:effectLst/>
                <a:uLnTx/>
                <a:uFillTx/>
                <a:latin typeface="Calibri" panose="020F0502020204030204" pitchFamily="34" charset="0"/>
                <a:cs typeface="Calibri" panose="020F0502020204030204" pitchFamily="34" charset="0"/>
              </a:rPr>
              <a:t>),</a:t>
            </a:r>
          </a:p>
          <a:p>
            <a:pPr marL="0" marR="0" lvl="0" indent="0" algn="r" defTabSz="914400" rtl="0" eaLnBrk="1" fontAlgn="auto" latinLnBrk="0" hangingPunct="1">
              <a:lnSpc>
                <a:spcPct val="100000"/>
              </a:lnSpc>
              <a:spcBef>
                <a:spcPct val="0"/>
              </a:spcBef>
              <a:spcAft>
                <a:spcPts val="0"/>
              </a:spcAft>
              <a:buClrTx/>
              <a:buSzTx/>
              <a:buFont typeface="Arial" pitchFamily="34" charset="0"/>
              <a:buNone/>
              <a:tabLst/>
              <a:defRPr/>
            </a:pPr>
            <a:r>
              <a:rPr kumimoji="0" lang="en-US" sz="1600" i="0" u="none" strike="noStrike" kern="1200" cap="none" spc="0" normalizeH="0" baseline="0" noProof="0" dirty="0" smtClean="0">
                <a:ln>
                  <a:noFill/>
                </a:ln>
                <a:solidFill>
                  <a:srgbClr val="C00000"/>
                </a:solidFill>
                <a:effectLst/>
                <a:uLnTx/>
                <a:uFillTx/>
                <a:latin typeface="Calibri" panose="020F0502020204030204" pitchFamily="34" charset="0"/>
                <a:cs typeface="Calibri" panose="020F0502020204030204" pitchFamily="34" charset="0"/>
              </a:rPr>
              <a:t>Mumbai - 400 063, India, </a:t>
            </a:r>
          </a:p>
          <a:p>
            <a:pPr marL="0" marR="0" lvl="0" indent="0" algn="r" defTabSz="914400" rtl="0" eaLnBrk="1" fontAlgn="auto" latinLnBrk="0" hangingPunct="1">
              <a:lnSpc>
                <a:spcPct val="100000"/>
              </a:lnSpc>
              <a:spcBef>
                <a:spcPct val="0"/>
              </a:spcBef>
              <a:spcAft>
                <a:spcPts val="0"/>
              </a:spcAft>
              <a:buClrTx/>
              <a:buSzTx/>
              <a:buFont typeface="Arial" pitchFamily="34" charset="0"/>
              <a:buNone/>
              <a:tabLst/>
              <a:defRPr/>
            </a:pPr>
            <a:r>
              <a:rPr lang="en-US" sz="1600" dirty="0" smtClean="0">
                <a:solidFill>
                  <a:srgbClr val="C00000"/>
                </a:solidFill>
                <a:latin typeface="Calibri" panose="020F0502020204030204" pitchFamily="34" charset="0"/>
                <a:cs typeface="Calibri" panose="020F0502020204030204" pitchFamily="34" charset="0"/>
              </a:rPr>
              <a:t>Email:</a:t>
            </a:r>
            <a:r>
              <a:rPr lang="en-US" sz="1600" dirty="0" smtClean="0">
                <a:solidFill>
                  <a:srgbClr val="0000FF"/>
                </a:solidFill>
                <a:latin typeface="Calibri" panose="020F0502020204030204" pitchFamily="34" charset="0"/>
                <a:cs typeface="Calibri" panose="020F0502020204030204" pitchFamily="34" charset="0"/>
              </a:rPr>
              <a:t> </a:t>
            </a:r>
            <a:r>
              <a:rPr lang="en-US" sz="1600" dirty="0" smtClean="0">
                <a:solidFill>
                  <a:srgbClr val="0000FF"/>
                </a:solidFill>
                <a:latin typeface="Calibri" panose="020F0502020204030204" pitchFamily="34" charset="0"/>
                <a:cs typeface="Calibri" panose="020F0502020204030204" pitchFamily="34" charset="0"/>
                <a:hlinkClick r:id="rId2"/>
              </a:rPr>
              <a:t>vijay7454@gmail.com</a:t>
            </a:r>
            <a:r>
              <a:rPr lang="en-US" sz="1600" dirty="0" smtClean="0">
                <a:solidFill>
                  <a:srgbClr val="C00000"/>
                </a:solidFill>
                <a:latin typeface="Calibri" panose="020F0502020204030204" pitchFamily="34" charset="0"/>
                <a:cs typeface="Calibri" panose="020F0502020204030204" pitchFamily="34" charset="0"/>
              </a:rPr>
              <a:t>;</a:t>
            </a:r>
          </a:p>
          <a:p>
            <a:pPr marL="0" marR="0" lvl="0" indent="0" algn="r" defTabSz="914400" rtl="0" eaLnBrk="1" fontAlgn="auto" latinLnBrk="0" hangingPunct="1">
              <a:lnSpc>
                <a:spcPct val="100000"/>
              </a:lnSpc>
              <a:spcBef>
                <a:spcPct val="0"/>
              </a:spcBef>
              <a:spcAft>
                <a:spcPts val="0"/>
              </a:spcAft>
              <a:buClrTx/>
              <a:buSzTx/>
              <a:buFont typeface="Arial" pitchFamily="34" charset="0"/>
              <a:buNone/>
              <a:tabLst/>
              <a:defRPr/>
            </a:pPr>
            <a:r>
              <a:rPr lang="en-US" sz="1600" dirty="0" smtClean="0">
                <a:solidFill>
                  <a:srgbClr val="C00000"/>
                </a:solidFill>
                <a:latin typeface="Calibri" panose="020F0502020204030204" pitchFamily="34" charset="0"/>
                <a:cs typeface="Calibri" panose="020F0502020204030204" pitchFamily="34" charset="0"/>
              </a:rPr>
              <a:t>Mobile: +91-9322104631</a:t>
            </a:r>
            <a:endParaRPr kumimoji="0" lang="en-US" sz="1600" i="0" u="none" strike="noStrike" kern="1200" cap="none" spc="0" normalizeH="0" baseline="0" noProof="0" dirty="0" smtClean="0">
              <a:ln>
                <a:noFill/>
              </a:ln>
              <a:solidFill>
                <a:srgbClr val="C00000"/>
              </a:solidFill>
              <a:effectLst/>
              <a:uLnTx/>
              <a:uFillTx/>
              <a:latin typeface="Calibri" panose="020F0502020204030204" pitchFamily="34" charset="0"/>
              <a:cs typeface="Calibri" panose="020F0502020204030204" pitchFamily="34" charset="0"/>
            </a:endParaRPr>
          </a:p>
          <a:p>
            <a:pPr marL="0" marR="0" lvl="0" indent="0" algn="r" defTabSz="914400" rtl="0" eaLnBrk="1" fontAlgn="auto" latinLnBrk="0" hangingPunct="1">
              <a:lnSpc>
                <a:spcPct val="100000"/>
              </a:lnSpc>
              <a:spcBef>
                <a:spcPct val="0"/>
              </a:spcBef>
              <a:spcAft>
                <a:spcPts val="0"/>
              </a:spcAft>
              <a:buClrTx/>
              <a:buSzTx/>
              <a:buFont typeface="Arial" pitchFamily="34" charset="0"/>
              <a:buNone/>
              <a:tabLst/>
              <a:defRPr/>
            </a:pPr>
            <a:endParaRPr kumimoji="0" lang="en-US" sz="1600" b="1" i="0" u="none" strike="noStrike" kern="1200" cap="none" spc="0" normalizeH="0" baseline="0" noProof="0" dirty="0" smtClean="0">
              <a:ln>
                <a:noFill/>
              </a:ln>
              <a:solidFill>
                <a:srgbClr val="C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633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371600" y="1524000"/>
            <a:ext cx="7391400" cy="5048272"/>
          </a:xfrm>
        </p:spPr>
        <p:txBody>
          <a:bodyPr/>
          <a:lstStyle/>
          <a:p>
            <a:pPr lvl="1" algn="just" eaLnBrk="1" hangingPunct="1">
              <a:lnSpc>
                <a:spcPct val="90000"/>
              </a:lnSpc>
            </a:pPr>
            <a:r>
              <a:rPr lang="en-AU" sz="2400" dirty="0" smtClean="0">
                <a:solidFill>
                  <a:srgbClr val="C00000"/>
                </a:solidFill>
                <a:latin typeface="Calibri" panose="020F0502020204030204" pitchFamily="34" charset="0"/>
                <a:cs typeface="Calibri" panose="020F0502020204030204" pitchFamily="34" charset="0"/>
              </a:rPr>
              <a:t>Avoid: excitement, lonely places, frightful sites</a:t>
            </a:r>
            <a:r>
              <a:rPr lang="en-AU" sz="2000" dirty="0" smtClean="0">
                <a:solidFill>
                  <a:srgbClr val="C00000"/>
                </a:solidFill>
                <a:latin typeface="Calibri" panose="020F0502020204030204" pitchFamily="34" charset="0"/>
                <a:cs typeface="Calibri" panose="020F0502020204030204" pitchFamily="34" charset="0"/>
              </a:rPr>
              <a:t> </a:t>
            </a:r>
          </a:p>
          <a:p>
            <a:pPr lvl="2" algn="just" eaLnBrk="1" hangingPunct="1">
              <a:lnSpc>
                <a:spcPct val="90000"/>
              </a:lnSpc>
            </a:pPr>
            <a:r>
              <a:rPr lang="en-AU" sz="2000" dirty="0" smtClean="0">
                <a:solidFill>
                  <a:schemeClr val="bg2">
                    <a:lumMod val="75000"/>
                  </a:schemeClr>
                </a:solidFill>
                <a:latin typeface="Calibri" panose="020F0502020204030204" pitchFamily="34" charset="0"/>
                <a:cs typeface="Calibri" panose="020F0502020204030204" pitchFamily="34" charset="0"/>
              </a:rPr>
              <a:t>Avoid factors aggravating </a:t>
            </a:r>
            <a:r>
              <a:rPr lang="en-AU" sz="2000" i="1" dirty="0" err="1" smtClean="0">
                <a:solidFill>
                  <a:schemeClr val="bg2">
                    <a:lumMod val="75000"/>
                  </a:schemeClr>
                </a:solidFill>
                <a:latin typeface="Calibri" panose="020F0502020204030204" pitchFamily="34" charset="0"/>
                <a:cs typeface="Calibri" panose="020F0502020204030204" pitchFamily="34" charset="0"/>
              </a:rPr>
              <a:t>Vata</a:t>
            </a:r>
            <a:r>
              <a:rPr lang="en-AU" sz="2000" dirty="0" smtClean="0">
                <a:solidFill>
                  <a:schemeClr val="bg2">
                    <a:lumMod val="75000"/>
                  </a:schemeClr>
                </a:solidFill>
                <a:latin typeface="Calibri" panose="020F0502020204030204" pitchFamily="34" charset="0"/>
                <a:cs typeface="Calibri" panose="020F0502020204030204" pitchFamily="34" charset="0"/>
              </a:rPr>
              <a:t> and </a:t>
            </a:r>
            <a:r>
              <a:rPr lang="en-AU" sz="2000" i="1" dirty="0" smtClean="0">
                <a:solidFill>
                  <a:schemeClr val="bg2">
                    <a:lumMod val="75000"/>
                  </a:schemeClr>
                </a:solidFill>
                <a:latin typeface="Calibri" panose="020F0502020204030204" pitchFamily="34" charset="0"/>
                <a:cs typeface="Calibri" panose="020F0502020204030204" pitchFamily="34" charset="0"/>
              </a:rPr>
              <a:t>Rajas</a:t>
            </a:r>
            <a:r>
              <a:rPr lang="en-AU" sz="2000" dirty="0" smtClean="0">
                <a:solidFill>
                  <a:schemeClr val="bg2">
                    <a:lumMod val="75000"/>
                  </a:schemeClr>
                </a:solidFill>
                <a:latin typeface="Calibri" panose="020F0502020204030204" pitchFamily="34" charset="0"/>
                <a:cs typeface="Calibri" panose="020F0502020204030204" pitchFamily="34" charset="0"/>
              </a:rPr>
              <a:t> to avert chances of abortion and monstrosities</a:t>
            </a:r>
          </a:p>
          <a:p>
            <a:pPr lvl="1" algn="just" eaLnBrk="1" hangingPunct="1">
              <a:lnSpc>
                <a:spcPct val="90000"/>
              </a:lnSpc>
            </a:pPr>
            <a:r>
              <a:rPr lang="en-AU" sz="2400" dirty="0" smtClean="0">
                <a:solidFill>
                  <a:srgbClr val="C00000"/>
                </a:solidFill>
                <a:latin typeface="Calibri" panose="020F0502020204030204" pitchFamily="34" charset="0"/>
                <a:cs typeface="Calibri" panose="020F0502020204030204" pitchFamily="34" charset="0"/>
              </a:rPr>
              <a:t>Keep working physically but avoid exertion &amp; stressful assignments</a:t>
            </a:r>
          </a:p>
          <a:p>
            <a:pPr lvl="2" algn="just" eaLnBrk="1" hangingPunct="1">
              <a:lnSpc>
                <a:spcPct val="90000"/>
              </a:lnSpc>
            </a:pPr>
            <a:r>
              <a:rPr lang="en-AU" sz="2000" dirty="0" smtClean="0">
                <a:solidFill>
                  <a:schemeClr val="bg2">
                    <a:lumMod val="75000"/>
                  </a:schemeClr>
                </a:solidFill>
                <a:latin typeface="Calibri" panose="020F0502020204030204" pitchFamily="34" charset="0"/>
                <a:cs typeface="Calibri" panose="020F0502020204030204" pitchFamily="34" charset="0"/>
              </a:rPr>
              <a:t>Over-exertion aggravates </a:t>
            </a:r>
            <a:r>
              <a:rPr lang="en-AU" sz="2000" i="1" dirty="0" err="1" smtClean="0">
                <a:solidFill>
                  <a:schemeClr val="bg2">
                    <a:lumMod val="75000"/>
                  </a:schemeClr>
                </a:solidFill>
                <a:latin typeface="Calibri" panose="020F0502020204030204" pitchFamily="34" charset="0"/>
                <a:cs typeface="Calibri" panose="020F0502020204030204" pitchFamily="34" charset="0"/>
              </a:rPr>
              <a:t>Vata</a:t>
            </a:r>
            <a:r>
              <a:rPr lang="en-AU" sz="2000" dirty="0" smtClean="0">
                <a:solidFill>
                  <a:schemeClr val="bg2">
                    <a:lumMod val="75000"/>
                  </a:schemeClr>
                </a:solidFill>
                <a:latin typeface="Calibri" panose="020F0502020204030204" pitchFamily="34" charset="0"/>
                <a:cs typeface="Calibri" panose="020F0502020204030204" pitchFamily="34" charset="0"/>
              </a:rPr>
              <a:t> and may hinder foetal growth </a:t>
            </a:r>
          </a:p>
          <a:p>
            <a:pPr lvl="3" algn="just" eaLnBrk="1" hangingPunct="1">
              <a:lnSpc>
                <a:spcPct val="90000"/>
              </a:lnSpc>
            </a:pPr>
            <a:r>
              <a:rPr lang="en-AU" sz="1800" i="1" dirty="0" smtClean="0">
                <a:solidFill>
                  <a:srgbClr val="008000"/>
                </a:solidFill>
                <a:latin typeface="Calibri" panose="020F0502020204030204" pitchFamily="34" charset="0"/>
                <a:cs typeface="Calibri" panose="020F0502020204030204" pitchFamily="34" charset="0"/>
              </a:rPr>
              <a:t>Keep a watch on health and, if notice anything that indicates a change in Bp, </a:t>
            </a:r>
            <a:r>
              <a:rPr lang="en-AU" sz="1800" i="1" dirty="0" err="1" smtClean="0">
                <a:solidFill>
                  <a:srgbClr val="008000"/>
                </a:solidFill>
                <a:latin typeface="Calibri" panose="020F0502020204030204" pitchFamily="34" charset="0"/>
                <a:cs typeface="Calibri" panose="020F0502020204030204" pitchFamily="34" charset="0"/>
              </a:rPr>
              <a:t>Hb</a:t>
            </a:r>
            <a:r>
              <a:rPr lang="en-AU" sz="1800" i="1" dirty="0" smtClean="0">
                <a:solidFill>
                  <a:srgbClr val="008000"/>
                </a:solidFill>
                <a:latin typeface="Calibri" panose="020F0502020204030204" pitchFamily="34" charset="0"/>
                <a:cs typeface="Calibri" panose="020F0502020204030204" pitchFamily="34" charset="0"/>
              </a:rPr>
              <a:t> level, over or under-increment in body wt, lack of movements of foetus – report to the physician</a:t>
            </a:r>
          </a:p>
          <a:p>
            <a:pPr lvl="1" algn="just" eaLnBrk="1" hangingPunct="1">
              <a:lnSpc>
                <a:spcPct val="90000"/>
              </a:lnSpc>
            </a:pPr>
            <a:r>
              <a:rPr lang="en-AU" sz="2400" dirty="0" smtClean="0">
                <a:solidFill>
                  <a:srgbClr val="C00000"/>
                </a:solidFill>
                <a:latin typeface="Calibri" panose="020F0502020204030204" pitchFamily="34" charset="0"/>
                <a:cs typeface="Calibri" panose="020F0502020204030204" pitchFamily="34" charset="0"/>
              </a:rPr>
              <a:t>Keep bowel clean by lots of fibre and physical movements</a:t>
            </a:r>
          </a:p>
          <a:p>
            <a:pPr lvl="2" algn="just"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Clean bowel means clean internal health and less constipation means ideal internal milieu for </a:t>
            </a:r>
            <a:r>
              <a:rPr lang="en-US" sz="2000" dirty="0" err="1" smtClean="0">
                <a:solidFill>
                  <a:schemeClr val="bg2">
                    <a:lumMod val="75000"/>
                  </a:schemeClr>
                </a:solidFill>
                <a:latin typeface="Calibri" panose="020F0502020204030204" pitchFamily="34" charset="0"/>
                <a:cs typeface="Calibri" panose="020F0502020204030204" pitchFamily="34" charset="0"/>
              </a:rPr>
              <a:t>foetal</a:t>
            </a:r>
            <a:r>
              <a:rPr lang="en-US" sz="2000" dirty="0" smtClean="0">
                <a:solidFill>
                  <a:schemeClr val="bg2">
                    <a:lumMod val="75000"/>
                  </a:schemeClr>
                </a:solidFill>
                <a:latin typeface="Calibri" panose="020F0502020204030204" pitchFamily="34" charset="0"/>
                <a:cs typeface="Calibri" panose="020F0502020204030204" pitchFamily="34" charset="0"/>
              </a:rPr>
              <a:t> growth</a:t>
            </a:r>
            <a:endParaRPr lang="en-US" sz="1600" dirty="0" smtClean="0">
              <a:solidFill>
                <a:schemeClr val="bg2">
                  <a:lumMod val="75000"/>
                </a:schemeClr>
              </a:solidFill>
              <a:latin typeface="Calibri" panose="020F0502020204030204" pitchFamily="34" charset="0"/>
              <a:cs typeface="Calibri" panose="020F0502020204030204" pitchFamily="34" charset="0"/>
            </a:endParaRPr>
          </a:p>
        </p:txBody>
      </p:sp>
      <p:sp>
        <p:nvSpPr>
          <p:cNvPr id="5" name="Rectangle 2"/>
          <p:cNvSpPr>
            <a:spLocks noGrp="1" noChangeArrowheads="1"/>
          </p:cNvSpPr>
          <p:nvPr>
            <p:ph type="title"/>
          </p:nvPr>
        </p:nvSpPr>
        <p:spPr>
          <a:xfrm>
            <a:off x="1295400" y="416008"/>
            <a:ext cx="7010400" cy="879392"/>
          </a:xfrm>
        </p:spPr>
        <p:txBody>
          <a:bodyPr>
            <a:noAutofit/>
          </a:bodyPr>
          <a:lstStyle/>
          <a:p>
            <a:pPr algn="ctr" eaLnBrk="1" hangingPunct="1"/>
            <a:r>
              <a:rPr lang="en-US" sz="2800" b="1" dirty="0" smtClean="0">
                <a:solidFill>
                  <a:srgbClr val="7030A0"/>
                </a:solidFill>
              </a:rPr>
              <a:t>GPNP: Simple tips - Prevention first…</a:t>
            </a:r>
            <a:br>
              <a:rPr lang="en-US" sz="2800" b="1" dirty="0" smtClean="0">
                <a:solidFill>
                  <a:srgbClr val="7030A0"/>
                </a:solidFill>
              </a:rPr>
            </a:br>
            <a:r>
              <a:rPr lang="en-US" sz="2800" b="1" dirty="0" smtClean="0">
                <a:solidFill>
                  <a:srgbClr val="7030A0"/>
                </a:solidFill>
              </a:rPr>
              <a:t>Pregnancy 2</a:t>
            </a:r>
          </a:p>
        </p:txBody>
      </p:sp>
    </p:spTree>
    <p:extLst>
      <p:ext uri="{BB962C8B-B14F-4D97-AF65-F5344CB8AC3E}">
        <p14:creationId xmlns:p14="http://schemas.microsoft.com/office/powerpoint/2010/main" val="963116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600200" y="1981200"/>
            <a:ext cx="7086600" cy="4191000"/>
          </a:xfrm>
        </p:spPr>
        <p:txBody>
          <a:bodyPr/>
          <a:lstStyle/>
          <a:p>
            <a:pPr algn="just" eaLnBrk="1" hangingPunct="1">
              <a:lnSpc>
                <a:spcPct val="90000"/>
              </a:lnSpc>
            </a:pPr>
            <a:r>
              <a:rPr lang="en-AU" sz="2800" b="1" dirty="0" smtClean="0">
                <a:solidFill>
                  <a:srgbClr val="C00000"/>
                </a:solidFill>
                <a:latin typeface="Calibri" panose="020F0502020204030204" pitchFamily="34" charset="0"/>
                <a:cs typeface="Calibri" panose="020F0502020204030204" pitchFamily="34" charset="0"/>
              </a:rPr>
              <a:t>Dietary principles during pregnancy</a:t>
            </a:r>
          </a:p>
          <a:p>
            <a:pPr lvl="1" algn="just" eaLnBrk="1" hangingPunct="1">
              <a:lnSpc>
                <a:spcPct val="90000"/>
              </a:lnSpc>
            </a:pPr>
            <a:r>
              <a:rPr lang="en-US" sz="2400" dirty="0" smtClean="0">
                <a:latin typeface="Calibri" panose="020F0502020204030204" pitchFamily="34" charset="0"/>
                <a:cs typeface="Calibri" panose="020F0502020204030204" pitchFamily="34" charset="0"/>
              </a:rPr>
              <a:t>Easy to digest but full of nutrients recipes </a:t>
            </a:r>
          </a:p>
          <a:p>
            <a:pPr lvl="2" algn="just" eaLnBrk="1" hangingPunct="1">
              <a:lnSpc>
                <a:spcPct val="90000"/>
              </a:lnSpc>
            </a:pPr>
            <a:r>
              <a:rPr lang="en-US" sz="2000" dirty="0" smtClean="0">
                <a:latin typeface="Calibri" panose="020F0502020204030204" pitchFamily="34" charset="0"/>
                <a:cs typeface="Calibri" panose="020F0502020204030204" pitchFamily="34" charset="0"/>
              </a:rPr>
              <a:t>do not hurt the appetite and the process of metabolism </a:t>
            </a:r>
          </a:p>
          <a:p>
            <a:pPr lvl="2" algn="just" eaLnBrk="1" hangingPunct="1">
              <a:lnSpc>
                <a:spcPct val="90000"/>
              </a:lnSpc>
              <a:buFontTx/>
              <a:buNone/>
            </a:pPr>
            <a:r>
              <a:rPr lang="en-US" sz="2000" dirty="0" smtClean="0">
                <a:latin typeface="Calibri" panose="020F0502020204030204" pitchFamily="34" charset="0"/>
                <a:cs typeface="Calibri" panose="020F0502020204030204" pitchFamily="34" charset="0"/>
              </a:rPr>
              <a:t>   </a:t>
            </a:r>
            <a:r>
              <a:rPr lang="en-US" sz="2000" i="1" dirty="0" smtClean="0">
                <a:solidFill>
                  <a:srgbClr val="0000FF"/>
                </a:solidFill>
                <a:latin typeface="Calibri" panose="020F0502020204030204" pitchFamily="34" charset="0"/>
                <a:cs typeface="Calibri" panose="020F0502020204030204" pitchFamily="34" charset="0"/>
              </a:rPr>
              <a:t>[Cow’s milk: ideal in proteins but deficient in fats and,  its ghee (Clarified butter) are good in all stages]</a:t>
            </a:r>
          </a:p>
          <a:p>
            <a:pPr lvl="1" algn="just" eaLnBrk="1" hangingPunct="1">
              <a:lnSpc>
                <a:spcPct val="90000"/>
              </a:lnSpc>
            </a:pPr>
            <a:r>
              <a:rPr lang="en-US" sz="2400" dirty="0" smtClean="0">
                <a:latin typeface="Calibri" panose="020F0502020204030204" pitchFamily="34" charset="0"/>
                <a:cs typeface="Calibri" panose="020F0502020204030204" pitchFamily="34" charset="0"/>
              </a:rPr>
              <a:t>During first trimester: </a:t>
            </a:r>
          </a:p>
          <a:p>
            <a:pPr lvl="2" algn="just" eaLnBrk="1" hangingPunct="1">
              <a:lnSpc>
                <a:spcPct val="90000"/>
              </a:lnSpc>
            </a:pPr>
            <a:r>
              <a:rPr lang="en-US" sz="2000" dirty="0" smtClean="0">
                <a:latin typeface="Calibri" panose="020F0502020204030204" pitchFamily="34" charset="0"/>
                <a:cs typeface="Calibri" panose="020F0502020204030204" pitchFamily="34" charset="0"/>
              </a:rPr>
              <a:t>recipes which are sweeter in taste, cooling in action and semisolid in constitution</a:t>
            </a:r>
          </a:p>
          <a:p>
            <a:pPr lvl="2" algn="just" eaLnBrk="1" hangingPunct="1">
              <a:lnSpc>
                <a:spcPct val="90000"/>
              </a:lnSpc>
            </a:pPr>
            <a:r>
              <a:rPr lang="en-US" sz="2000" dirty="0" smtClean="0">
                <a:latin typeface="Calibri" panose="020F0502020204030204" pitchFamily="34" charset="0"/>
                <a:cs typeface="Calibri" panose="020F0502020204030204" pitchFamily="34" charset="0"/>
              </a:rPr>
              <a:t>Properly stored good quality of rice with non-sour yogurt once a day would be very good </a:t>
            </a:r>
          </a:p>
          <a:p>
            <a:pPr lvl="2" algn="just" eaLnBrk="1" hangingPunct="1">
              <a:lnSpc>
                <a:spcPct val="90000"/>
              </a:lnSpc>
              <a:buFontTx/>
              <a:buNone/>
            </a:pPr>
            <a:r>
              <a:rPr lang="en-US" sz="2000" dirty="0" smtClean="0">
                <a:solidFill>
                  <a:schemeClr val="hlink"/>
                </a:solidFill>
                <a:latin typeface="Calibri" panose="020F0502020204030204" pitchFamily="34" charset="0"/>
                <a:cs typeface="Calibri" panose="020F0502020204030204" pitchFamily="34" charset="0"/>
              </a:rPr>
              <a:t>  </a:t>
            </a:r>
            <a:r>
              <a:rPr lang="en-US" sz="2000" i="1" dirty="0" smtClean="0">
                <a:solidFill>
                  <a:srgbClr val="0000FF"/>
                </a:solidFill>
                <a:latin typeface="Calibri" panose="020F0502020204030204" pitchFamily="34" charset="0"/>
                <a:cs typeface="Calibri" panose="020F0502020204030204" pitchFamily="34" charset="0"/>
              </a:rPr>
              <a:t>[Better absorption and full satiation matters]</a:t>
            </a:r>
            <a:endParaRPr lang="en-US" i="1" dirty="0" smtClean="0">
              <a:solidFill>
                <a:srgbClr val="0000FF"/>
              </a:solidFill>
              <a:latin typeface="Calibri" panose="020F0502020204030204" pitchFamily="34" charset="0"/>
              <a:cs typeface="Calibri" panose="020F0502020204030204" pitchFamily="34" charset="0"/>
            </a:endParaRPr>
          </a:p>
        </p:txBody>
      </p:sp>
      <p:sp>
        <p:nvSpPr>
          <p:cNvPr id="5" name="Rectangle 2"/>
          <p:cNvSpPr>
            <a:spLocks noGrp="1" noChangeArrowheads="1"/>
          </p:cNvSpPr>
          <p:nvPr>
            <p:ph type="title"/>
          </p:nvPr>
        </p:nvSpPr>
        <p:spPr>
          <a:xfrm>
            <a:off x="2143108" y="304800"/>
            <a:ext cx="4589132" cy="952540"/>
          </a:xfrm>
        </p:spPr>
        <p:txBody>
          <a:bodyPr>
            <a:normAutofit fontScale="90000"/>
          </a:bodyPr>
          <a:lstStyle/>
          <a:p>
            <a:pPr algn="ctr" eaLnBrk="1" hangingPunct="1"/>
            <a:r>
              <a:rPr lang="en-US" sz="3200" b="1" dirty="0" smtClean="0">
                <a:solidFill>
                  <a:srgbClr val="7030A0"/>
                </a:solidFill>
              </a:rPr>
              <a:t>GPNP: Prevention first….</a:t>
            </a:r>
            <a:br>
              <a:rPr lang="en-US" sz="3200" b="1" dirty="0" smtClean="0">
                <a:solidFill>
                  <a:srgbClr val="7030A0"/>
                </a:solidFill>
              </a:rPr>
            </a:br>
            <a:r>
              <a:rPr lang="en-US" sz="3200" b="1" dirty="0" smtClean="0">
                <a:solidFill>
                  <a:srgbClr val="7030A0"/>
                </a:solidFill>
              </a:rPr>
              <a:t>Pregnancy 3</a:t>
            </a:r>
          </a:p>
        </p:txBody>
      </p:sp>
    </p:spTree>
    <p:extLst>
      <p:ext uri="{BB962C8B-B14F-4D97-AF65-F5344CB8AC3E}">
        <p14:creationId xmlns:p14="http://schemas.microsoft.com/office/powerpoint/2010/main" val="3977796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762000" y="1371600"/>
            <a:ext cx="8077200" cy="5105400"/>
          </a:xfrm>
        </p:spPr>
        <p:txBody>
          <a:bodyPr>
            <a:normAutofit/>
          </a:bodyPr>
          <a:lstStyle/>
          <a:p>
            <a:pPr algn="just" eaLnBrk="1" hangingPunct="1">
              <a:lnSpc>
                <a:spcPct val="90000"/>
              </a:lnSpc>
            </a:pPr>
            <a:r>
              <a:rPr lang="en-AU" sz="2400" b="1" dirty="0" smtClean="0">
                <a:solidFill>
                  <a:srgbClr val="C00000"/>
                </a:solidFill>
                <a:latin typeface="Calibri" panose="020F0502020204030204" pitchFamily="34" charset="0"/>
                <a:cs typeface="Calibri" panose="020F0502020204030204" pitchFamily="34" charset="0"/>
              </a:rPr>
              <a:t>Dietary principles during pregnancy...Contd...</a:t>
            </a:r>
          </a:p>
          <a:p>
            <a:pPr lvl="1" algn="just" eaLnBrk="1" hangingPunct="1">
              <a:lnSpc>
                <a:spcPct val="90000"/>
              </a:lnSpc>
            </a:pPr>
            <a:r>
              <a:rPr lang="en-US" sz="2000" b="1" dirty="0" smtClean="0">
                <a:latin typeface="Calibri" panose="020F0502020204030204" pitchFamily="34" charset="0"/>
                <a:cs typeface="Calibri" panose="020F0502020204030204" pitchFamily="34" charset="0"/>
              </a:rPr>
              <a:t>During second trimester:</a:t>
            </a:r>
          </a:p>
          <a:p>
            <a:pPr lvl="2" algn="just" eaLnBrk="1" hangingPunct="1">
              <a:lnSpc>
                <a:spcPct val="90000"/>
              </a:lnSpc>
            </a:pPr>
            <a:r>
              <a:rPr lang="en-US" sz="1800" dirty="0" smtClean="0">
                <a:solidFill>
                  <a:schemeClr val="bg2">
                    <a:lumMod val="75000"/>
                  </a:schemeClr>
                </a:solidFill>
                <a:latin typeface="Calibri" panose="020F0502020204030204" pitchFamily="34" charset="0"/>
                <a:cs typeface="Calibri" panose="020F0502020204030204" pitchFamily="34" charset="0"/>
              </a:rPr>
              <a:t>Milk and fresh butter in good quantities</a:t>
            </a:r>
          </a:p>
          <a:p>
            <a:pPr lvl="3" algn="just" eaLnBrk="1" hangingPunct="1">
              <a:lnSpc>
                <a:spcPct val="90000"/>
              </a:lnSpc>
            </a:pPr>
            <a:r>
              <a:rPr lang="en-US" sz="1800" i="1" dirty="0" smtClean="0">
                <a:solidFill>
                  <a:srgbClr val="008000"/>
                </a:solidFill>
                <a:latin typeface="Calibri" panose="020F0502020204030204" pitchFamily="34" charset="0"/>
                <a:cs typeface="Calibri" panose="020F0502020204030204" pitchFamily="34" charset="0"/>
              </a:rPr>
              <a:t>In consultation with family physician in case of obese women</a:t>
            </a:r>
          </a:p>
          <a:p>
            <a:pPr lvl="2" algn="just" eaLnBrk="1" hangingPunct="1">
              <a:lnSpc>
                <a:spcPct val="90000"/>
              </a:lnSpc>
            </a:pPr>
            <a:r>
              <a:rPr lang="en-US" sz="1800" dirty="0" smtClean="0">
                <a:solidFill>
                  <a:schemeClr val="bg2">
                    <a:lumMod val="75000"/>
                  </a:schemeClr>
                </a:solidFill>
                <a:latin typeface="Calibri" panose="020F0502020204030204" pitchFamily="34" charset="0"/>
                <a:cs typeface="Calibri" panose="020F0502020204030204" pitchFamily="34" charset="0"/>
              </a:rPr>
              <a:t>For non-vegetarians, meat soup or other recipes suitable to taste but not deep fried or very spicy</a:t>
            </a:r>
          </a:p>
          <a:p>
            <a:pPr lvl="1" algn="just" eaLnBrk="1" hangingPunct="1">
              <a:lnSpc>
                <a:spcPct val="90000"/>
              </a:lnSpc>
              <a:buFontTx/>
              <a:buNone/>
            </a:pPr>
            <a:r>
              <a:rPr lang="en-US" sz="2000" b="1" i="1" dirty="0" smtClean="0">
                <a:solidFill>
                  <a:srgbClr val="FFFF99"/>
                </a:solidFill>
                <a:latin typeface="Calibri" panose="020F0502020204030204" pitchFamily="34" charset="0"/>
                <a:cs typeface="Calibri" panose="020F0502020204030204" pitchFamily="34" charset="0"/>
              </a:rPr>
              <a:t>    </a:t>
            </a:r>
            <a:r>
              <a:rPr lang="en-US" sz="1600" i="1" dirty="0" smtClean="0">
                <a:solidFill>
                  <a:srgbClr val="FF0000"/>
                </a:solidFill>
                <a:latin typeface="Calibri" panose="020F0502020204030204" pitchFamily="34" charset="0"/>
                <a:cs typeface="Calibri" panose="020F0502020204030204" pitchFamily="34" charset="0"/>
              </a:rPr>
              <a:t>Advice on the intake of ‘Herb decoctions’ enriched with </a:t>
            </a:r>
            <a:r>
              <a:rPr lang="en-US" sz="1600" b="1" i="1" dirty="0" smtClean="0">
                <a:solidFill>
                  <a:srgbClr val="FF0000"/>
                </a:solidFill>
                <a:latin typeface="Calibri" panose="020F0502020204030204" pitchFamily="34" charset="0"/>
                <a:cs typeface="Calibri" panose="020F0502020204030204" pitchFamily="34" charset="0"/>
              </a:rPr>
              <a:t>diuretics and urinary antiseptics</a:t>
            </a:r>
            <a:r>
              <a:rPr lang="en-US" sz="1600" i="1" dirty="0" smtClean="0">
                <a:solidFill>
                  <a:srgbClr val="FF0000"/>
                </a:solidFill>
                <a:latin typeface="Calibri" panose="020F0502020204030204" pitchFamily="34" charset="0"/>
                <a:cs typeface="Calibri" panose="020F0502020204030204" pitchFamily="34" charset="0"/>
              </a:rPr>
              <a:t> hint at the </a:t>
            </a:r>
            <a:r>
              <a:rPr lang="en-US" sz="1600" i="1" dirty="0" smtClean="0">
                <a:solidFill>
                  <a:srgbClr val="FF0000"/>
                </a:solidFill>
                <a:latin typeface="Calibri" panose="020F0502020204030204" pitchFamily="34" charset="0"/>
                <a:cs typeface="Calibri" panose="020F0502020204030204" pitchFamily="34" charset="0"/>
              </a:rPr>
              <a:t>pre-existing knowledge </a:t>
            </a:r>
            <a:r>
              <a:rPr lang="en-US" sz="1600" i="1" dirty="0" smtClean="0">
                <a:solidFill>
                  <a:srgbClr val="FF0000"/>
                </a:solidFill>
                <a:latin typeface="Calibri" panose="020F0502020204030204" pitchFamily="34" charset="0"/>
                <a:cs typeface="Calibri" panose="020F0502020204030204" pitchFamily="34" charset="0"/>
              </a:rPr>
              <a:t>on </a:t>
            </a:r>
            <a:r>
              <a:rPr lang="en-US" sz="1600" i="1" dirty="0" smtClean="0">
                <a:solidFill>
                  <a:srgbClr val="FF0000"/>
                </a:solidFill>
                <a:latin typeface="Calibri" panose="020F0502020204030204" pitchFamily="34" charset="0"/>
                <a:cs typeface="Calibri" panose="020F0502020204030204" pitchFamily="34" charset="0"/>
              </a:rPr>
              <a:t>the occurrence </a:t>
            </a:r>
            <a:r>
              <a:rPr lang="en-US" sz="1600" i="1" dirty="0" smtClean="0">
                <a:solidFill>
                  <a:srgbClr val="FF0000"/>
                </a:solidFill>
                <a:latin typeface="Calibri" panose="020F0502020204030204" pitchFamily="34" charset="0"/>
                <a:cs typeface="Calibri" panose="020F0502020204030204" pitchFamily="34" charset="0"/>
              </a:rPr>
              <a:t>(Hypertension, proteinuria and Edema) and management of </a:t>
            </a:r>
            <a:r>
              <a:rPr lang="en-US" sz="1600" b="1" i="1" dirty="0" smtClean="0">
                <a:solidFill>
                  <a:srgbClr val="FF0000"/>
                </a:solidFill>
                <a:latin typeface="Calibri" panose="020F0502020204030204" pitchFamily="34" charset="0"/>
                <a:cs typeface="Calibri" panose="020F0502020204030204" pitchFamily="34" charset="0"/>
              </a:rPr>
              <a:t>‘Pre-</a:t>
            </a:r>
            <a:r>
              <a:rPr lang="en-US" sz="1600" b="1" i="1" dirty="0" err="1" smtClean="0">
                <a:solidFill>
                  <a:srgbClr val="FF0000"/>
                </a:solidFill>
                <a:latin typeface="Calibri" panose="020F0502020204030204" pitchFamily="34" charset="0"/>
                <a:cs typeface="Calibri" panose="020F0502020204030204" pitchFamily="34" charset="0"/>
              </a:rPr>
              <a:t>eclamptic</a:t>
            </a:r>
            <a:r>
              <a:rPr lang="en-US" sz="1600" b="1" i="1" dirty="0" smtClean="0">
                <a:solidFill>
                  <a:srgbClr val="FF0000"/>
                </a:solidFill>
                <a:latin typeface="Calibri" panose="020F0502020204030204" pitchFamily="34" charset="0"/>
                <a:cs typeface="Calibri" panose="020F0502020204030204" pitchFamily="34" charset="0"/>
              </a:rPr>
              <a:t> </a:t>
            </a:r>
            <a:r>
              <a:rPr lang="en-US" sz="1600" b="1" i="1" dirty="0" smtClean="0">
                <a:solidFill>
                  <a:srgbClr val="FF0000"/>
                </a:solidFill>
                <a:latin typeface="Calibri" panose="020F0502020204030204" pitchFamily="34" charset="0"/>
                <a:cs typeface="Calibri" panose="020F0502020204030204" pitchFamily="34" charset="0"/>
              </a:rPr>
              <a:t>toxemias</a:t>
            </a:r>
            <a:r>
              <a:rPr lang="en-US" sz="1600" b="1" i="1" dirty="0" smtClean="0">
                <a:solidFill>
                  <a:srgbClr val="FF0000"/>
                </a:solidFill>
                <a:latin typeface="Calibri" panose="020F0502020204030204" pitchFamily="34" charset="0"/>
                <a:cs typeface="Calibri" panose="020F0502020204030204" pitchFamily="34" charset="0"/>
              </a:rPr>
              <a:t>’</a:t>
            </a:r>
            <a:r>
              <a:rPr lang="en-US" sz="1600" b="1" dirty="0" smtClean="0">
                <a:solidFill>
                  <a:srgbClr val="FF0000"/>
                </a:solidFill>
                <a:latin typeface="Calibri" panose="020F0502020204030204" pitchFamily="34" charset="0"/>
                <a:cs typeface="Calibri" panose="020F0502020204030204" pitchFamily="34" charset="0"/>
              </a:rPr>
              <a:t> </a:t>
            </a:r>
          </a:p>
          <a:p>
            <a:pPr lvl="1" algn="just" eaLnBrk="1" hangingPunct="1">
              <a:lnSpc>
                <a:spcPct val="90000"/>
              </a:lnSpc>
              <a:buFontTx/>
              <a:buNone/>
            </a:pPr>
            <a:endParaRPr lang="en-US" sz="1800" dirty="0" smtClean="0">
              <a:solidFill>
                <a:schemeClr val="tx1"/>
              </a:solidFill>
              <a:latin typeface="Calibri" panose="020F0502020204030204" pitchFamily="34" charset="0"/>
              <a:cs typeface="Calibri" panose="020F0502020204030204" pitchFamily="34" charset="0"/>
            </a:endParaRPr>
          </a:p>
          <a:p>
            <a:pPr lvl="1" algn="just" eaLnBrk="1" hangingPunct="1">
              <a:lnSpc>
                <a:spcPct val="90000"/>
              </a:lnSpc>
            </a:pPr>
            <a:r>
              <a:rPr lang="en-US" sz="2000" b="1" dirty="0" smtClean="0">
                <a:latin typeface="Calibri" panose="020F0502020204030204" pitchFamily="34" charset="0"/>
                <a:cs typeface="Calibri" panose="020F0502020204030204" pitchFamily="34" charset="0"/>
              </a:rPr>
              <a:t>In Seventh month and then on:</a:t>
            </a:r>
          </a:p>
          <a:p>
            <a:pPr lvl="2" algn="just" eaLnBrk="1" hangingPunct="1">
              <a:lnSpc>
                <a:spcPct val="90000"/>
              </a:lnSpc>
            </a:pPr>
            <a:r>
              <a:rPr lang="en-US" sz="1800" dirty="0" smtClean="0">
                <a:solidFill>
                  <a:schemeClr val="bg2">
                    <a:lumMod val="75000"/>
                  </a:schemeClr>
                </a:solidFill>
                <a:latin typeface="Calibri" panose="020F0502020204030204" pitchFamily="34" charset="0"/>
                <a:cs typeface="Calibri" panose="020F0502020204030204" pitchFamily="34" charset="0"/>
              </a:rPr>
              <a:t>Milk with ghee once a day and recipes to keep the bowel open besides, the supplementation of nutrients</a:t>
            </a:r>
          </a:p>
          <a:p>
            <a:pPr lvl="1" algn="just" eaLnBrk="1" hangingPunct="1">
              <a:lnSpc>
                <a:spcPct val="90000"/>
              </a:lnSpc>
              <a:buFontTx/>
              <a:buNone/>
            </a:pPr>
            <a:r>
              <a:rPr lang="en-US" sz="2000" i="1" dirty="0" smtClean="0">
                <a:solidFill>
                  <a:srgbClr val="FFFF99"/>
                </a:solidFill>
                <a:latin typeface="Calibri" panose="020F0502020204030204" pitchFamily="34" charset="0"/>
                <a:cs typeface="Calibri" panose="020F0502020204030204" pitchFamily="34" charset="0"/>
              </a:rPr>
              <a:t>   	</a:t>
            </a:r>
            <a:r>
              <a:rPr lang="en-US" sz="1600" i="1" dirty="0" smtClean="0">
                <a:solidFill>
                  <a:srgbClr val="0000FF"/>
                </a:solidFill>
                <a:latin typeface="Calibri" panose="020F0502020204030204" pitchFamily="34" charset="0"/>
                <a:cs typeface="Calibri" panose="020F0502020204030204" pitchFamily="34" charset="0"/>
              </a:rPr>
              <a:t>In short, an expectant mother is advised to take those food and tonics which  </a:t>
            </a:r>
            <a:r>
              <a:rPr lang="en-US" sz="1600" b="1" i="1" dirty="0" smtClean="0">
                <a:solidFill>
                  <a:srgbClr val="0000FF"/>
                </a:solidFill>
                <a:latin typeface="Calibri" panose="020F0502020204030204" pitchFamily="34" charset="0"/>
                <a:cs typeface="Calibri" panose="020F0502020204030204" pitchFamily="34" charset="0"/>
              </a:rPr>
              <a:t>enhance the anabolic process and help the gain in body weight </a:t>
            </a:r>
            <a:r>
              <a:rPr lang="en-US" sz="1600" i="1" dirty="0" smtClean="0">
                <a:solidFill>
                  <a:srgbClr val="0000FF"/>
                </a:solidFill>
                <a:latin typeface="Calibri" panose="020F0502020204030204" pitchFamily="34" charset="0"/>
                <a:cs typeface="Calibri" panose="020F0502020204030204" pitchFamily="34" charset="0"/>
              </a:rPr>
              <a:t>(</a:t>
            </a:r>
            <a:r>
              <a:rPr lang="en-US" sz="1600" i="1" dirty="0" err="1" smtClean="0">
                <a:solidFill>
                  <a:srgbClr val="0000FF"/>
                </a:solidFill>
                <a:latin typeface="Calibri" panose="020F0502020204030204" pitchFamily="34" charset="0"/>
                <a:cs typeface="Calibri" panose="020F0502020204030204" pitchFamily="34" charset="0"/>
              </a:rPr>
              <a:t>Brihan</a:t>
            </a:r>
            <a:r>
              <a:rPr lang="en-US" sz="1600" i="1" dirty="0" smtClean="0">
                <a:solidFill>
                  <a:srgbClr val="0000FF"/>
                </a:solidFill>
                <a:latin typeface="Calibri" panose="020F0502020204030204" pitchFamily="34" charset="0"/>
                <a:cs typeface="Calibri" panose="020F0502020204030204" pitchFamily="34" charset="0"/>
              </a:rPr>
              <a:t> </a:t>
            </a:r>
            <a:r>
              <a:rPr lang="en-US" sz="1600" i="1" dirty="0" err="1" smtClean="0">
                <a:solidFill>
                  <a:srgbClr val="0000FF"/>
                </a:solidFill>
                <a:latin typeface="Calibri" panose="020F0502020204030204" pitchFamily="34" charset="0"/>
                <a:cs typeface="Calibri" panose="020F0502020204030204" pitchFamily="34" charset="0"/>
              </a:rPr>
              <a:t>Aahar</a:t>
            </a:r>
            <a:r>
              <a:rPr lang="en-US" sz="1600" i="1" dirty="0" smtClean="0">
                <a:solidFill>
                  <a:srgbClr val="0000FF"/>
                </a:solidFill>
                <a:latin typeface="Calibri" panose="020F0502020204030204" pitchFamily="34" charset="0"/>
                <a:cs typeface="Calibri" panose="020F0502020204030204" pitchFamily="34" charset="0"/>
              </a:rPr>
              <a:t>) through out the pregnancy but also ensuring that the weight gain should not be in unacceptable limits; </a:t>
            </a:r>
            <a:r>
              <a:rPr lang="en-US" sz="1600" b="1" i="1" dirty="0" smtClean="0">
                <a:solidFill>
                  <a:srgbClr val="03136A"/>
                </a:solidFill>
                <a:latin typeface="Calibri" panose="020F0502020204030204" pitchFamily="34" charset="0"/>
                <a:cs typeface="Calibri" panose="020F0502020204030204" pitchFamily="34" charset="0"/>
              </a:rPr>
              <a:t>KEEP A WATCH ON WEIGHT GAIN (Neither too high, nor too low)</a:t>
            </a:r>
          </a:p>
          <a:p>
            <a:pPr lvl="1" algn="just" eaLnBrk="1" hangingPunct="1">
              <a:lnSpc>
                <a:spcPct val="90000"/>
              </a:lnSpc>
              <a:buFontTx/>
              <a:buNone/>
            </a:pPr>
            <a:endParaRPr lang="en-US" sz="1600" i="1" dirty="0" smtClean="0">
              <a:solidFill>
                <a:srgbClr val="0000FF"/>
              </a:solidFill>
              <a:latin typeface="Calibri" panose="020F0502020204030204" pitchFamily="34" charset="0"/>
              <a:cs typeface="Calibri" panose="020F0502020204030204" pitchFamily="34" charset="0"/>
            </a:endParaRPr>
          </a:p>
          <a:p>
            <a:pPr lvl="1" algn="just" eaLnBrk="1" hangingPunct="1">
              <a:lnSpc>
                <a:spcPct val="90000"/>
              </a:lnSpc>
              <a:buFontTx/>
              <a:buNone/>
            </a:pPr>
            <a:endParaRPr lang="en-US" sz="2000" i="1" dirty="0" smtClean="0">
              <a:solidFill>
                <a:srgbClr val="FFFF99"/>
              </a:solidFill>
              <a:latin typeface="Calibri" panose="020F0502020204030204" pitchFamily="34" charset="0"/>
              <a:cs typeface="Calibri" panose="020F0502020204030204" pitchFamily="34" charset="0"/>
            </a:endParaRPr>
          </a:p>
        </p:txBody>
      </p:sp>
      <p:sp>
        <p:nvSpPr>
          <p:cNvPr id="5" name="Rectangle 2"/>
          <p:cNvSpPr>
            <a:spLocks noGrp="1" noChangeArrowheads="1"/>
          </p:cNvSpPr>
          <p:nvPr>
            <p:ph type="title"/>
          </p:nvPr>
        </p:nvSpPr>
        <p:spPr>
          <a:xfrm>
            <a:off x="2117038" y="304800"/>
            <a:ext cx="4588562" cy="951400"/>
          </a:xfrm>
        </p:spPr>
        <p:txBody>
          <a:bodyPr>
            <a:normAutofit fontScale="90000"/>
          </a:bodyPr>
          <a:lstStyle/>
          <a:p>
            <a:pPr algn="ctr" eaLnBrk="1" hangingPunct="1"/>
            <a:r>
              <a:rPr lang="en-US" sz="3200" b="1" dirty="0" smtClean="0">
                <a:solidFill>
                  <a:srgbClr val="7030A0"/>
                </a:solidFill>
              </a:rPr>
              <a:t>GPNP: Prevention first….</a:t>
            </a:r>
            <a:br>
              <a:rPr lang="en-US" sz="3200" b="1" dirty="0" smtClean="0">
                <a:solidFill>
                  <a:srgbClr val="7030A0"/>
                </a:solidFill>
              </a:rPr>
            </a:br>
            <a:r>
              <a:rPr lang="en-US" sz="3200" b="1" dirty="0" smtClean="0">
                <a:solidFill>
                  <a:srgbClr val="7030A0"/>
                </a:solidFill>
              </a:rPr>
              <a:t>Pregnancy  4</a:t>
            </a:r>
          </a:p>
        </p:txBody>
      </p:sp>
    </p:spTree>
    <p:extLst>
      <p:ext uri="{BB962C8B-B14F-4D97-AF65-F5344CB8AC3E}">
        <p14:creationId xmlns:p14="http://schemas.microsoft.com/office/powerpoint/2010/main" val="3952441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7"/>
          <p:cNvSpPr>
            <a:spLocks noGrp="1" noChangeArrowheads="1"/>
          </p:cNvSpPr>
          <p:nvPr>
            <p:ph type="body" idx="1"/>
          </p:nvPr>
        </p:nvSpPr>
        <p:spPr>
          <a:xfrm>
            <a:off x="457200" y="2189185"/>
            <a:ext cx="8229600" cy="3883021"/>
          </a:xfrm>
        </p:spPr>
        <p:txBody>
          <a:bodyPr/>
          <a:lstStyle/>
          <a:p>
            <a:pPr algn="just" eaLnBrk="1" hangingPunct="1"/>
            <a:r>
              <a:rPr lang="en-AU" sz="2400" b="1" dirty="0" smtClean="0">
                <a:solidFill>
                  <a:srgbClr val="C00000"/>
                </a:solidFill>
                <a:latin typeface="Arial" charset="0"/>
                <a:cs typeface="Arial" charset="0"/>
              </a:rPr>
              <a:t>Conduct during pregnancy</a:t>
            </a:r>
          </a:p>
          <a:p>
            <a:pPr lvl="1" algn="just" eaLnBrk="1" hangingPunct="1"/>
            <a:r>
              <a:rPr lang="en-US" sz="2400" dirty="0" smtClean="0">
                <a:latin typeface="Arial" charset="0"/>
                <a:cs typeface="Arial" charset="0"/>
              </a:rPr>
              <a:t>To Avoid – </a:t>
            </a:r>
          </a:p>
          <a:p>
            <a:pPr lvl="2" algn="just" eaLnBrk="1" hangingPunct="1"/>
            <a:r>
              <a:rPr lang="en-US" sz="2000" i="1" dirty="0" smtClean="0">
                <a:solidFill>
                  <a:srgbClr val="008000"/>
                </a:solidFill>
                <a:latin typeface="Arial" charset="0"/>
                <a:cs typeface="Times New Roman" pitchFamily="18" charset="0"/>
              </a:rPr>
              <a:t>Local infection by maintaining personal hygiene</a:t>
            </a:r>
            <a:r>
              <a:rPr lang="en-US" sz="2000" i="1" dirty="0" smtClean="0">
                <a:solidFill>
                  <a:srgbClr val="008000"/>
                </a:solidFill>
                <a:latin typeface="Arial" charset="0"/>
                <a:cs typeface="Arial" charset="0"/>
              </a:rPr>
              <a:t> </a:t>
            </a:r>
          </a:p>
          <a:p>
            <a:pPr lvl="2" algn="just" eaLnBrk="1" hangingPunct="1"/>
            <a:r>
              <a:rPr lang="en-US" sz="2000" i="1" dirty="0" smtClean="0">
                <a:solidFill>
                  <a:srgbClr val="008000"/>
                </a:solidFill>
                <a:latin typeface="Arial" charset="0"/>
                <a:cs typeface="Arial" charset="0"/>
              </a:rPr>
              <a:t>lifting of heavy objects for a long time</a:t>
            </a:r>
          </a:p>
          <a:p>
            <a:pPr lvl="2" algn="just" eaLnBrk="1" hangingPunct="1"/>
            <a:r>
              <a:rPr lang="en-US" sz="2000" i="1" dirty="0" smtClean="0">
                <a:solidFill>
                  <a:srgbClr val="008000"/>
                </a:solidFill>
                <a:latin typeface="Arial" charset="0"/>
                <a:cs typeface="Arial" charset="0"/>
              </a:rPr>
              <a:t>Instances of annoyance, irritation and excessive laughing</a:t>
            </a:r>
          </a:p>
          <a:p>
            <a:pPr lvl="2" algn="just" eaLnBrk="1" hangingPunct="1"/>
            <a:r>
              <a:rPr lang="en-US" sz="2000" i="1" dirty="0" smtClean="0">
                <a:solidFill>
                  <a:srgbClr val="008000"/>
                </a:solidFill>
                <a:latin typeface="Arial" charset="0"/>
                <a:cs typeface="Arial" charset="0"/>
              </a:rPr>
              <a:t>Compression on abdomen</a:t>
            </a:r>
          </a:p>
          <a:p>
            <a:pPr lvl="2" algn="just" eaLnBrk="1" hangingPunct="1"/>
            <a:r>
              <a:rPr lang="en-US" sz="2000" i="1" dirty="0">
                <a:solidFill>
                  <a:srgbClr val="008000"/>
                </a:solidFill>
                <a:latin typeface="Arial" charset="0"/>
                <a:cs typeface="Arial" charset="0"/>
              </a:rPr>
              <a:t>A</a:t>
            </a:r>
            <a:r>
              <a:rPr lang="en-US" sz="2000" i="1" dirty="0" smtClean="0">
                <a:solidFill>
                  <a:srgbClr val="008000"/>
                </a:solidFill>
                <a:latin typeface="Arial" charset="0"/>
                <a:cs typeface="Arial" charset="0"/>
              </a:rPr>
              <a:t>bnormal postures such as continuous standing or bending for a long time and any other trauma (since these all can stress to </a:t>
            </a:r>
            <a:r>
              <a:rPr lang="en-US" sz="2000" i="1" dirty="0" err="1" smtClean="0">
                <a:solidFill>
                  <a:srgbClr val="008000"/>
                </a:solidFill>
                <a:latin typeface="Arial" charset="0"/>
                <a:cs typeface="Arial" charset="0"/>
              </a:rPr>
              <a:t>foetus</a:t>
            </a:r>
            <a:r>
              <a:rPr lang="en-US" sz="2000" i="1" dirty="0" smtClean="0">
                <a:solidFill>
                  <a:srgbClr val="008000"/>
                </a:solidFill>
                <a:latin typeface="Arial" charset="0"/>
                <a:cs typeface="Arial" charset="0"/>
              </a:rPr>
              <a:t>; lead to anomalies and precipitate abortion or premature </a:t>
            </a:r>
            <a:r>
              <a:rPr lang="en-US" sz="2000" i="1" dirty="0" err="1" smtClean="0">
                <a:solidFill>
                  <a:srgbClr val="008000"/>
                </a:solidFill>
                <a:latin typeface="Arial" charset="0"/>
                <a:cs typeface="Arial" charset="0"/>
              </a:rPr>
              <a:t>labour</a:t>
            </a:r>
            <a:r>
              <a:rPr lang="en-US" sz="2000" i="1" dirty="0" smtClean="0">
                <a:solidFill>
                  <a:srgbClr val="008000"/>
                </a:solidFill>
                <a:latin typeface="Arial" charset="0"/>
                <a:cs typeface="Arial" charset="0"/>
              </a:rPr>
              <a:t>)</a:t>
            </a:r>
            <a:endParaRPr lang="en-US" sz="2000" i="1" dirty="0" smtClean="0">
              <a:solidFill>
                <a:srgbClr val="008000"/>
              </a:solidFill>
              <a:latin typeface="Arial" charset="0"/>
              <a:cs typeface="Times New Roman" pitchFamily="18" charset="0"/>
            </a:endParaRPr>
          </a:p>
          <a:p>
            <a:pPr lvl="1" eaLnBrk="1" hangingPunct="1"/>
            <a:endParaRPr lang="en-US" sz="2400" dirty="0" smtClean="0">
              <a:latin typeface="Arial" charset="0"/>
            </a:endParaRPr>
          </a:p>
        </p:txBody>
      </p:sp>
      <p:sp>
        <p:nvSpPr>
          <p:cNvPr id="5" name="Rectangle 2"/>
          <p:cNvSpPr>
            <a:spLocks noGrp="1" noChangeArrowheads="1"/>
          </p:cNvSpPr>
          <p:nvPr>
            <p:ph type="title"/>
          </p:nvPr>
        </p:nvSpPr>
        <p:spPr>
          <a:xfrm>
            <a:off x="2337254" y="304800"/>
            <a:ext cx="4444546" cy="1024766"/>
          </a:xfrm>
        </p:spPr>
        <p:txBody>
          <a:bodyPr>
            <a:normAutofit fontScale="90000"/>
          </a:bodyPr>
          <a:lstStyle/>
          <a:p>
            <a:pPr algn="ctr" eaLnBrk="1" hangingPunct="1"/>
            <a:r>
              <a:rPr lang="en-US" sz="3200" b="1" dirty="0" smtClean="0">
                <a:solidFill>
                  <a:srgbClr val="7030A0"/>
                </a:solidFill>
              </a:rPr>
              <a:t>GPNP: Prevention first…</a:t>
            </a:r>
            <a:br>
              <a:rPr lang="en-US" sz="3200" b="1" dirty="0" smtClean="0">
                <a:solidFill>
                  <a:srgbClr val="7030A0"/>
                </a:solidFill>
              </a:rPr>
            </a:br>
            <a:r>
              <a:rPr lang="en-US" sz="3200" b="1" dirty="0" smtClean="0">
                <a:solidFill>
                  <a:srgbClr val="7030A0"/>
                </a:solidFill>
              </a:rPr>
              <a:t>Pregnancy  6</a:t>
            </a:r>
          </a:p>
        </p:txBody>
      </p:sp>
    </p:spTree>
    <p:extLst>
      <p:ext uri="{BB962C8B-B14F-4D97-AF65-F5344CB8AC3E}">
        <p14:creationId xmlns:p14="http://schemas.microsoft.com/office/powerpoint/2010/main" val="168099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295400" y="1447800"/>
            <a:ext cx="7315200" cy="5207310"/>
          </a:xfrm>
        </p:spPr>
        <p:txBody>
          <a:bodyPr>
            <a:normAutofit lnSpcReduction="10000"/>
          </a:bodyPr>
          <a:lstStyle/>
          <a:p>
            <a:pPr eaLnBrk="1" hangingPunct="1">
              <a:lnSpc>
                <a:spcPct val="90000"/>
              </a:lnSpc>
            </a:pPr>
            <a:r>
              <a:rPr lang="en-US" sz="2800" b="1" dirty="0" smtClean="0">
                <a:solidFill>
                  <a:srgbClr val="C00000"/>
                </a:solidFill>
                <a:latin typeface="Calibri" panose="020F0502020204030204" pitchFamily="34" charset="0"/>
                <a:cs typeface="Calibri" panose="020F0502020204030204" pitchFamily="34" charset="0"/>
              </a:rPr>
              <a:t>Be careful about the factors which are bad for  </a:t>
            </a:r>
            <a:r>
              <a:rPr lang="en-US" sz="2800" b="1" dirty="0" err="1" smtClean="0">
                <a:solidFill>
                  <a:srgbClr val="C00000"/>
                </a:solidFill>
                <a:latin typeface="Calibri" panose="020F0502020204030204" pitchFamily="34" charset="0"/>
                <a:cs typeface="Calibri" panose="020F0502020204030204" pitchFamily="34" charset="0"/>
              </a:rPr>
              <a:t>foetal</a:t>
            </a:r>
            <a:r>
              <a:rPr lang="en-US" sz="2800" b="1" dirty="0" smtClean="0">
                <a:solidFill>
                  <a:srgbClr val="C00000"/>
                </a:solidFill>
                <a:latin typeface="Calibri" panose="020F0502020204030204" pitchFamily="34" charset="0"/>
                <a:cs typeface="Calibri" panose="020F0502020204030204" pitchFamily="34" charset="0"/>
              </a:rPr>
              <a:t> health / life:</a:t>
            </a:r>
          </a:p>
          <a:p>
            <a:pPr lvl="1" eaLnBrk="1" hangingPunct="1">
              <a:lnSpc>
                <a:spcPct val="90000"/>
              </a:lnSpc>
            </a:pPr>
            <a:r>
              <a:rPr lang="en-US" sz="2400" dirty="0" smtClean="0">
                <a:solidFill>
                  <a:schemeClr val="bg2">
                    <a:lumMod val="75000"/>
                  </a:schemeClr>
                </a:solidFill>
                <a:latin typeface="Calibri" panose="020F0502020204030204" pitchFamily="34" charset="0"/>
                <a:cs typeface="Calibri" panose="020F0502020204030204" pitchFamily="34" charset="0"/>
              </a:rPr>
              <a:t>Sitting in wrong postures, voluntary suppression of natural urges, strenuous and not suitable exercises,  intake of over-spicy dishes, starvation or under-nutrition</a:t>
            </a:r>
          </a:p>
          <a:p>
            <a:pPr lvl="2" eaLnBrk="1" hangingPunct="1">
              <a:lnSpc>
                <a:spcPct val="90000"/>
              </a:lnSpc>
            </a:pPr>
            <a:r>
              <a:rPr lang="en-US" sz="2000" i="1" dirty="0" smtClean="0">
                <a:solidFill>
                  <a:srgbClr val="008000"/>
                </a:solidFill>
                <a:latin typeface="Calibri" panose="020F0502020204030204" pitchFamily="34" charset="0"/>
                <a:cs typeface="Calibri" panose="020F0502020204030204" pitchFamily="34" charset="0"/>
              </a:rPr>
              <a:t>Possibility of intra-uterine death, missed abortion or the birth of a progeny suffering from wasting disorder</a:t>
            </a:r>
          </a:p>
          <a:p>
            <a:pPr lvl="1" eaLnBrk="1" hangingPunct="1">
              <a:lnSpc>
                <a:spcPct val="90000"/>
              </a:lnSpc>
            </a:pPr>
            <a:r>
              <a:rPr lang="en-US" sz="2400" dirty="0" smtClean="0">
                <a:solidFill>
                  <a:schemeClr val="bg2">
                    <a:lumMod val="75000"/>
                  </a:schemeClr>
                </a:solidFill>
                <a:latin typeface="Calibri" panose="020F0502020204030204" pitchFamily="34" charset="0"/>
                <a:cs typeface="Calibri" panose="020F0502020204030204" pitchFamily="34" charset="0"/>
              </a:rPr>
              <a:t>Exposure to hyper-</a:t>
            </a:r>
            <a:r>
              <a:rPr lang="en-US" sz="2400" dirty="0" err="1" smtClean="0">
                <a:solidFill>
                  <a:schemeClr val="bg2">
                    <a:lumMod val="75000"/>
                  </a:schemeClr>
                </a:solidFill>
                <a:latin typeface="Calibri" panose="020F0502020204030204" pitchFamily="34" charset="0"/>
                <a:cs typeface="Calibri" panose="020F0502020204030204" pitchFamily="34" charset="0"/>
              </a:rPr>
              <a:t>excitative</a:t>
            </a:r>
            <a:r>
              <a:rPr lang="en-US" sz="2400" dirty="0" smtClean="0">
                <a:solidFill>
                  <a:schemeClr val="bg2">
                    <a:lumMod val="75000"/>
                  </a:schemeClr>
                </a:solidFill>
                <a:latin typeface="Calibri" panose="020F0502020204030204" pitchFamily="34" charset="0"/>
                <a:cs typeface="Calibri" panose="020F0502020204030204" pitchFamily="34" charset="0"/>
              </a:rPr>
              <a:t> or fearsome scenes like looking into deeper valleys, roaming around solitary places or disturbing mode of travels</a:t>
            </a:r>
          </a:p>
          <a:p>
            <a:pPr lvl="2" eaLnBrk="1" hangingPunct="1">
              <a:lnSpc>
                <a:spcPct val="90000"/>
              </a:lnSpc>
            </a:pPr>
            <a:r>
              <a:rPr lang="en-US" sz="2000" i="1" dirty="0" smtClean="0">
                <a:solidFill>
                  <a:srgbClr val="008000"/>
                </a:solidFill>
                <a:latin typeface="Calibri" panose="020F0502020204030204" pitchFamily="34" charset="0"/>
                <a:cs typeface="Calibri" panose="020F0502020204030204" pitchFamily="34" charset="0"/>
              </a:rPr>
              <a:t>Leads to birth of mentally disturbed progeny</a:t>
            </a:r>
          </a:p>
          <a:p>
            <a:pPr lvl="1" eaLnBrk="1" hangingPunct="1">
              <a:lnSpc>
                <a:spcPct val="90000"/>
              </a:lnSpc>
            </a:pPr>
            <a:r>
              <a:rPr lang="en-US" sz="2400" dirty="0" smtClean="0">
                <a:latin typeface="Calibri" panose="020F0502020204030204" pitchFamily="34" charset="0"/>
                <a:cs typeface="Calibri" panose="020F0502020204030204" pitchFamily="34" charset="0"/>
              </a:rPr>
              <a:t> </a:t>
            </a:r>
            <a:r>
              <a:rPr lang="en-US" sz="2400" dirty="0" smtClean="0">
                <a:solidFill>
                  <a:schemeClr val="bg2">
                    <a:lumMod val="75000"/>
                  </a:schemeClr>
                </a:solidFill>
                <a:latin typeface="Calibri" panose="020F0502020204030204" pitchFamily="34" charset="0"/>
                <a:cs typeface="Calibri" panose="020F0502020204030204" pitchFamily="34" charset="0"/>
              </a:rPr>
              <a:t>always sleeping in supine positions </a:t>
            </a:r>
          </a:p>
          <a:p>
            <a:pPr lvl="2" eaLnBrk="1" hangingPunct="1">
              <a:lnSpc>
                <a:spcPct val="90000"/>
              </a:lnSpc>
            </a:pPr>
            <a:r>
              <a:rPr lang="en-US" sz="2000" i="1" dirty="0" smtClean="0">
                <a:solidFill>
                  <a:srgbClr val="008000"/>
                </a:solidFill>
                <a:latin typeface="Calibri" panose="020F0502020204030204" pitchFamily="34" charset="0"/>
                <a:cs typeface="Calibri" panose="020F0502020204030204" pitchFamily="34" charset="0"/>
              </a:rPr>
              <a:t>this leads to vulnerability to ‘cord around neck’ that could cause </a:t>
            </a:r>
            <a:r>
              <a:rPr lang="en-US" sz="2000" i="1" dirty="0" err="1" smtClean="0">
                <a:solidFill>
                  <a:srgbClr val="008000"/>
                </a:solidFill>
                <a:latin typeface="Calibri" panose="020F0502020204030204" pitchFamily="34" charset="0"/>
                <a:cs typeface="Calibri" panose="020F0502020204030204" pitchFamily="34" charset="0"/>
              </a:rPr>
              <a:t>foetal</a:t>
            </a:r>
            <a:r>
              <a:rPr lang="en-US" sz="2000" i="1" dirty="0" smtClean="0">
                <a:solidFill>
                  <a:srgbClr val="008000"/>
                </a:solidFill>
                <a:latin typeface="Calibri" panose="020F0502020204030204" pitchFamily="34" charset="0"/>
                <a:cs typeface="Calibri" panose="020F0502020204030204" pitchFamily="34" charset="0"/>
              </a:rPr>
              <a:t> distress and death</a:t>
            </a:r>
          </a:p>
          <a:p>
            <a:pPr lvl="2" eaLnBrk="1" hangingPunct="1">
              <a:lnSpc>
                <a:spcPct val="90000"/>
              </a:lnSpc>
            </a:pPr>
            <a:endParaRPr lang="en-US" sz="2000" dirty="0" smtClean="0">
              <a:latin typeface="Calibri" panose="020F0502020204030204" pitchFamily="34" charset="0"/>
              <a:cs typeface="Calibri" panose="020F0502020204030204" pitchFamily="34" charset="0"/>
            </a:endParaRPr>
          </a:p>
        </p:txBody>
      </p:sp>
      <p:sp>
        <p:nvSpPr>
          <p:cNvPr id="5" name="Rectangle 2"/>
          <p:cNvSpPr>
            <a:spLocks noGrp="1" noChangeArrowheads="1"/>
          </p:cNvSpPr>
          <p:nvPr>
            <p:ph type="title"/>
          </p:nvPr>
        </p:nvSpPr>
        <p:spPr>
          <a:xfrm>
            <a:off x="2269438" y="304800"/>
            <a:ext cx="4588562" cy="895352"/>
          </a:xfrm>
        </p:spPr>
        <p:txBody>
          <a:bodyPr>
            <a:normAutofit fontScale="90000"/>
          </a:bodyPr>
          <a:lstStyle/>
          <a:p>
            <a:pPr algn="ctr" eaLnBrk="1" hangingPunct="1"/>
            <a:r>
              <a:rPr lang="en-US" sz="3200" b="1" dirty="0" smtClean="0">
                <a:solidFill>
                  <a:srgbClr val="7030A0"/>
                </a:solidFill>
              </a:rPr>
              <a:t>GPNP: Prevention first…</a:t>
            </a:r>
            <a:br>
              <a:rPr lang="en-US" sz="3200" b="1" dirty="0" smtClean="0">
                <a:solidFill>
                  <a:srgbClr val="7030A0"/>
                </a:solidFill>
              </a:rPr>
            </a:br>
            <a:r>
              <a:rPr lang="en-US" sz="3200" b="1" dirty="0" smtClean="0">
                <a:solidFill>
                  <a:srgbClr val="7030A0"/>
                </a:solidFill>
              </a:rPr>
              <a:t>Pregnancy  7</a:t>
            </a:r>
          </a:p>
        </p:txBody>
      </p:sp>
    </p:spTree>
    <p:extLst>
      <p:ext uri="{BB962C8B-B14F-4D97-AF65-F5344CB8AC3E}">
        <p14:creationId xmlns:p14="http://schemas.microsoft.com/office/powerpoint/2010/main" val="302798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445568" y="1371600"/>
            <a:ext cx="7317432" cy="4800600"/>
          </a:xfrm>
          <a:solidFill>
            <a:srgbClr val="FFFFCC"/>
          </a:solidFill>
        </p:spPr>
        <p:txBody>
          <a:bodyPr/>
          <a:lstStyle/>
          <a:p>
            <a:pPr eaLnBrk="1" hangingPunct="1"/>
            <a:r>
              <a:rPr lang="en-US" sz="2400" b="1" dirty="0" smtClean="0">
                <a:solidFill>
                  <a:schemeClr val="bg2">
                    <a:lumMod val="75000"/>
                  </a:schemeClr>
                </a:solidFill>
                <a:latin typeface="Calibri" panose="020F0502020204030204" pitchFamily="34" charset="0"/>
                <a:cs typeface="Calibri" panose="020F0502020204030204" pitchFamily="34" charset="0"/>
              </a:rPr>
              <a:t>Recommendation of special food recipes: </a:t>
            </a:r>
            <a:r>
              <a:rPr lang="en-US" sz="2400" dirty="0" smtClean="0">
                <a:solidFill>
                  <a:schemeClr val="bg2">
                    <a:lumMod val="75000"/>
                  </a:schemeClr>
                </a:solidFill>
                <a:latin typeface="Calibri" panose="020F0502020204030204" pitchFamily="34" charset="0"/>
                <a:cs typeface="Calibri" panose="020F0502020204030204" pitchFamily="34" charset="0"/>
              </a:rPr>
              <a:t>This is something special about Ayurveda, where it is prescribed to start special food recipes even before the confirmation of the pregnancy (Perhaps because the scholars thought that the chances of conception brighten with the supplementation of these recipes)!</a:t>
            </a:r>
          </a:p>
          <a:p>
            <a:pPr lvl="1" eaLnBrk="1" hangingPunct="1"/>
            <a:r>
              <a:rPr lang="en-US" sz="2000" i="1" dirty="0" smtClean="0">
                <a:solidFill>
                  <a:srgbClr val="008000"/>
                </a:solidFill>
                <a:latin typeface="Calibri" panose="020F0502020204030204" pitchFamily="34" charset="0"/>
                <a:cs typeface="Calibri" panose="020F0502020204030204" pitchFamily="34" charset="0"/>
              </a:rPr>
              <a:t>1</a:t>
            </a:r>
            <a:r>
              <a:rPr lang="en-US" sz="2000" i="1" baseline="30000" dirty="0" smtClean="0">
                <a:solidFill>
                  <a:srgbClr val="008000"/>
                </a:solidFill>
                <a:latin typeface="Calibri" panose="020F0502020204030204" pitchFamily="34" charset="0"/>
                <a:cs typeface="Calibri" panose="020F0502020204030204" pitchFamily="34" charset="0"/>
              </a:rPr>
              <a:t>st</a:t>
            </a:r>
            <a:r>
              <a:rPr lang="en-US" sz="2000" i="1" dirty="0" smtClean="0">
                <a:solidFill>
                  <a:srgbClr val="008000"/>
                </a:solidFill>
                <a:latin typeface="Calibri" panose="020F0502020204030204" pitchFamily="34" charset="0"/>
                <a:cs typeface="Calibri" panose="020F0502020204030204" pitchFamily="34" charset="0"/>
              </a:rPr>
              <a:t> month: Lot of honey, licorice and </a:t>
            </a:r>
            <a:r>
              <a:rPr lang="en-US" sz="2000" i="1" dirty="0" smtClean="0">
                <a:solidFill>
                  <a:srgbClr val="008000"/>
                </a:solidFill>
                <a:latin typeface="Calibri" panose="020F0502020204030204" pitchFamily="34" charset="0"/>
                <a:cs typeface="Calibri" panose="020F0502020204030204" pitchFamily="34" charset="0"/>
              </a:rPr>
              <a:t>nectar-containing </a:t>
            </a:r>
            <a:r>
              <a:rPr lang="en-US" sz="2000" i="1" dirty="0" smtClean="0">
                <a:solidFill>
                  <a:srgbClr val="008000"/>
                </a:solidFill>
                <a:latin typeface="Calibri" panose="020F0502020204030204" pitchFamily="34" charset="0"/>
                <a:cs typeface="Calibri" panose="020F0502020204030204" pitchFamily="34" charset="0"/>
              </a:rPr>
              <a:t>flowers; also, lot of fresh butter or milk seasoned with honey and sweetening additives</a:t>
            </a:r>
          </a:p>
          <a:p>
            <a:pPr lvl="1" eaLnBrk="1" hangingPunct="1"/>
            <a:r>
              <a:rPr lang="en-US" sz="2000" i="1" dirty="0" smtClean="0">
                <a:solidFill>
                  <a:srgbClr val="008000"/>
                </a:solidFill>
                <a:latin typeface="Calibri" panose="020F0502020204030204" pitchFamily="34" charset="0"/>
                <a:cs typeface="Calibri" panose="020F0502020204030204" pitchFamily="34" charset="0"/>
              </a:rPr>
              <a:t>2</a:t>
            </a:r>
            <a:r>
              <a:rPr lang="en-US" sz="2000" i="1" baseline="30000" dirty="0" smtClean="0">
                <a:solidFill>
                  <a:srgbClr val="008000"/>
                </a:solidFill>
                <a:latin typeface="Calibri" panose="020F0502020204030204" pitchFamily="34" charset="0"/>
                <a:cs typeface="Calibri" panose="020F0502020204030204" pitchFamily="34" charset="0"/>
              </a:rPr>
              <a:t>nd</a:t>
            </a:r>
            <a:r>
              <a:rPr lang="en-US" sz="2000" i="1" dirty="0" smtClean="0">
                <a:solidFill>
                  <a:srgbClr val="008000"/>
                </a:solidFill>
                <a:latin typeface="Calibri" panose="020F0502020204030204" pitchFamily="34" charset="0"/>
                <a:cs typeface="Calibri" panose="020F0502020204030204" pitchFamily="34" charset="0"/>
              </a:rPr>
              <a:t> month: milk processed with energizing herbs </a:t>
            </a:r>
          </a:p>
          <a:p>
            <a:pPr lvl="1" eaLnBrk="1" hangingPunct="1"/>
            <a:r>
              <a:rPr lang="en-US" sz="2000" i="1" dirty="0" smtClean="0">
                <a:solidFill>
                  <a:srgbClr val="008000"/>
                </a:solidFill>
                <a:latin typeface="Calibri" panose="020F0502020204030204" pitchFamily="34" charset="0"/>
                <a:cs typeface="Calibri" panose="020F0502020204030204" pitchFamily="34" charset="0"/>
              </a:rPr>
              <a:t>3</a:t>
            </a:r>
            <a:r>
              <a:rPr lang="en-US" sz="2000" i="1" baseline="30000" dirty="0" smtClean="0">
                <a:solidFill>
                  <a:srgbClr val="008000"/>
                </a:solidFill>
                <a:latin typeface="Calibri" panose="020F0502020204030204" pitchFamily="34" charset="0"/>
                <a:cs typeface="Calibri" panose="020F0502020204030204" pitchFamily="34" charset="0"/>
              </a:rPr>
              <a:t>rd</a:t>
            </a:r>
            <a:r>
              <a:rPr lang="en-US" sz="2000" i="1" dirty="0" smtClean="0">
                <a:solidFill>
                  <a:srgbClr val="008000"/>
                </a:solidFill>
                <a:latin typeface="Calibri" panose="020F0502020204030204" pitchFamily="34" charset="0"/>
                <a:cs typeface="Calibri" panose="020F0502020204030204" pitchFamily="34" charset="0"/>
              </a:rPr>
              <a:t> month: light food like semi-solid ‘Khichdi’ (this offers the goodness of rice and pulses and is still lighter to digest</a:t>
            </a:r>
            <a:r>
              <a:rPr lang="en-US" sz="2000" dirty="0" smtClean="0">
                <a:solidFill>
                  <a:srgbClr val="008000"/>
                </a:solidFill>
                <a:latin typeface="Calibri" panose="020F0502020204030204" pitchFamily="34" charset="0"/>
                <a:cs typeface="Calibri" panose="020F0502020204030204" pitchFamily="34" charset="0"/>
              </a:rPr>
              <a:t>)</a:t>
            </a:r>
            <a:r>
              <a:rPr lang="en-US" sz="2400" dirty="0" smtClean="0">
                <a:solidFill>
                  <a:srgbClr val="008000"/>
                </a:solidFill>
                <a:latin typeface="Calibri" panose="020F0502020204030204" pitchFamily="34" charset="0"/>
                <a:cs typeface="Calibri" panose="020F0502020204030204" pitchFamily="34" charset="0"/>
              </a:rPr>
              <a:t> </a:t>
            </a:r>
          </a:p>
        </p:txBody>
      </p:sp>
      <p:sp>
        <p:nvSpPr>
          <p:cNvPr id="5" name="Rectangle 2"/>
          <p:cNvSpPr>
            <a:spLocks noGrp="1" noChangeArrowheads="1"/>
          </p:cNvSpPr>
          <p:nvPr>
            <p:ph type="title"/>
          </p:nvPr>
        </p:nvSpPr>
        <p:spPr>
          <a:xfrm>
            <a:off x="2071670" y="304800"/>
            <a:ext cx="5014930" cy="838184"/>
          </a:xfrm>
        </p:spPr>
        <p:txBody>
          <a:bodyPr/>
          <a:lstStyle/>
          <a:p>
            <a:pPr algn="ctr" eaLnBrk="1" hangingPunct="1"/>
            <a:r>
              <a:rPr lang="en-US" sz="3200" b="1" dirty="0" smtClean="0">
                <a:solidFill>
                  <a:srgbClr val="7030A0"/>
                </a:solidFill>
              </a:rPr>
              <a:t>GPNP: Pregnancy.. </a:t>
            </a:r>
            <a:r>
              <a:rPr lang="en-US" sz="3200" b="1" dirty="0" err="1" smtClean="0">
                <a:solidFill>
                  <a:srgbClr val="7030A0"/>
                </a:solidFill>
              </a:rPr>
              <a:t>Spl</a:t>
            </a:r>
            <a:r>
              <a:rPr lang="en-US" sz="3200" b="1" dirty="0" smtClean="0">
                <a:solidFill>
                  <a:srgbClr val="7030A0"/>
                </a:solidFill>
              </a:rPr>
              <a:t> 1</a:t>
            </a:r>
          </a:p>
        </p:txBody>
      </p:sp>
    </p:spTree>
    <p:extLst>
      <p:ext uri="{BB962C8B-B14F-4D97-AF65-F5344CB8AC3E}">
        <p14:creationId xmlns:p14="http://schemas.microsoft.com/office/powerpoint/2010/main" val="119924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371599" y="1981200"/>
            <a:ext cx="7391401" cy="3962400"/>
          </a:xfrm>
          <a:solidFill>
            <a:srgbClr val="FFFFCC"/>
          </a:solidFill>
        </p:spPr>
        <p:txBody>
          <a:bodyPr>
            <a:noAutofit/>
          </a:bodyPr>
          <a:lstStyle/>
          <a:p>
            <a:pPr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4</a:t>
            </a:r>
            <a:r>
              <a:rPr lang="en-US" sz="2000" baseline="30000" dirty="0" smtClean="0">
                <a:solidFill>
                  <a:schemeClr val="bg2">
                    <a:lumMod val="75000"/>
                  </a:schemeClr>
                </a:solidFill>
                <a:latin typeface="Calibri" panose="020F0502020204030204" pitchFamily="34" charset="0"/>
                <a:cs typeface="Calibri" panose="020F0502020204030204" pitchFamily="34" charset="0"/>
              </a:rPr>
              <a:t>th</a:t>
            </a:r>
            <a:r>
              <a:rPr lang="en-US" sz="2000" dirty="0" smtClean="0">
                <a:solidFill>
                  <a:schemeClr val="bg2">
                    <a:lumMod val="75000"/>
                  </a:schemeClr>
                </a:solidFill>
                <a:latin typeface="Calibri" panose="020F0502020204030204" pitchFamily="34" charset="0"/>
                <a:cs typeface="Calibri" panose="020F0502020204030204" pitchFamily="34" charset="0"/>
              </a:rPr>
              <a:t> month: ‘</a:t>
            </a:r>
            <a:r>
              <a:rPr lang="en-US" sz="2000" dirty="0" err="1" smtClean="0">
                <a:solidFill>
                  <a:schemeClr val="bg2">
                    <a:lumMod val="75000"/>
                  </a:schemeClr>
                </a:solidFill>
                <a:latin typeface="Calibri" panose="020F0502020204030204" pitchFamily="34" charset="0"/>
                <a:cs typeface="Calibri" panose="020F0502020204030204" pitchFamily="34" charset="0"/>
              </a:rPr>
              <a:t>Krutoudan</a:t>
            </a:r>
            <a:r>
              <a:rPr lang="en-US" sz="2000" dirty="0" smtClean="0">
                <a:solidFill>
                  <a:schemeClr val="bg2">
                    <a:lumMod val="75000"/>
                  </a:schemeClr>
                </a:solidFill>
                <a:latin typeface="Calibri" panose="020F0502020204030204" pitchFamily="34" charset="0"/>
                <a:cs typeface="Calibri" panose="020F0502020204030204" pitchFamily="34" charset="0"/>
              </a:rPr>
              <a:t>’, a dish made by  boiling the rice in milk – high in nutritional value yet light to digest</a:t>
            </a:r>
          </a:p>
          <a:p>
            <a:pPr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5</a:t>
            </a:r>
            <a:r>
              <a:rPr lang="en-US" sz="2000" baseline="30000" dirty="0" smtClean="0">
                <a:solidFill>
                  <a:schemeClr val="bg2">
                    <a:lumMod val="75000"/>
                  </a:schemeClr>
                </a:solidFill>
                <a:latin typeface="Calibri" panose="020F0502020204030204" pitchFamily="34" charset="0"/>
                <a:cs typeface="Calibri" panose="020F0502020204030204" pitchFamily="34" charset="0"/>
              </a:rPr>
              <a:t>th</a:t>
            </a:r>
            <a:r>
              <a:rPr lang="en-US" sz="2000" dirty="0" smtClean="0">
                <a:solidFill>
                  <a:schemeClr val="bg2">
                    <a:lumMod val="75000"/>
                  </a:schemeClr>
                </a:solidFill>
                <a:latin typeface="Calibri" panose="020F0502020204030204" pitchFamily="34" charset="0"/>
                <a:cs typeface="Calibri" panose="020F0502020204030204" pitchFamily="34" charset="0"/>
              </a:rPr>
              <a:t> month: ‘</a:t>
            </a:r>
            <a:r>
              <a:rPr lang="en-US" sz="2000" dirty="0" err="1" smtClean="0">
                <a:solidFill>
                  <a:schemeClr val="bg2">
                    <a:lumMod val="75000"/>
                  </a:schemeClr>
                </a:solidFill>
                <a:latin typeface="Calibri" panose="020F0502020204030204" pitchFamily="34" charset="0"/>
                <a:cs typeface="Calibri" panose="020F0502020204030204" pitchFamily="34" charset="0"/>
              </a:rPr>
              <a:t>Payas</a:t>
            </a:r>
            <a:r>
              <a:rPr lang="en-US" sz="2000" dirty="0" smtClean="0">
                <a:solidFill>
                  <a:schemeClr val="bg2">
                    <a:lumMod val="75000"/>
                  </a:schemeClr>
                </a:solidFill>
                <a:latin typeface="Calibri" panose="020F0502020204030204" pitchFamily="34" charset="0"/>
                <a:cs typeface="Calibri" panose="020F0502020204030204" pitchFamily="34" charset="0"/>
              </a:rPr>
              <a:t>’, a milk and rice based rich </a:t>
            </a:r>
            <a:r>
              <a:rPr lang="en-US" sz="2000" dirty="0" err="1" smtClean="0">
                <a:solidFill>
                  <a:schemeClr val="bg2">
                    <a:lumMod val="75000"/>
                  </a:schemeClr>
                </a:solidFill>
                <a:latin typeface="Calibri" panose="020F0502020204030204" pitchFamily="34" charset="0"/>
                <a:cs typeface="Calibri" panose="020F0502020204030204" pitchFamily="34" charset="0"/>
              </a:rPr>
              <a:t>flavoured</a:t>
            </a:r>
            <a:r>
              <a:rPr lang="en-US" sz="2000" dirty="0" smtClean="0">
                <a:solidFill>
                  <a:schemeClr val="bg2">
                    <a:lumMod val="75000"/>
                  </a:schemeClr>
                </a:solidFill>
                <a:latin typeface="Calibri" panose="020F0502020204030204" pitchFamily="34" charset="0"/>
                <a:cs typeface="Calibri" panose="020F0502020204030204" pitchFamily="34" charset="0"/>
              </a:rPr>
              <a:t> thin </a:t>
            </a:r>
            <a:r>
              <a:rPr lang="en-US" sz="2000" dirty="0" err="1" smtClean="0">
                <a:solidFill>
                  <a:schemeClr val="bg2">
                    <a:lumMod val="75000"/>
                  </a:schemeClr>
                </a:solidFill>
                <a:latin typeface="Calibri" panose="020F0502020204030204" pitchFamily="34" charset="0"/>
                <a:cs typeface="Calibri" panose="020F0502020204030204" pitchFamily="34" charset="0"/>
              </a:rPr>
              <a:t>liquidy</a:t>
            </a:r>
            <a:r>
              <a:rPr lang="en-US" sz="2000" dirty="0" smtClean="0">
                <a:solidFill>
                  <a:schemeClr val="bg2">
                    <a:lumMod val="75000"/>
                  </a:schemeClr>
                </a:solidFill>
                <a:latin typeface="Calibri" panose="020F0502020204030204" pitchFamily="34" charset="0"/>
                <a:cs typeface="Calibri" panose="020F0502020204030204" pitchFamily="34" charset="0"/>
              </a:rPr>
              <a:t> dish, to help improve </a:t>
            </a:r>
            <a:r>
              <a:rPr lang="en-US" sz="2000" dirty="0" err="1" smtClean="0">
                <a:solidFill>
                  <a:schemeClr val="bg2">
                    <a:lumMod val="75000"/>
                  </a:schemeClr>
                </a:solidFill>
                <a:latin typeface="Calibri" panose="020F0502020204030204" pitchFamily="34" charset="0"/>
                <a:cs typeface="Calibri" panose="020F0502020204030204" pitchFamily="34" charset="0"/>
              </a:rPr>
              <a:t>foetal</a:t>
            </a:r>
            <a:r>
              <a:rPr lang="en-US" sz="2000" dirty="0" smtClean="0">
                <a:solidFill>
                  <a:schemeClr val="bg2">
                    <a:lumMod val="75000"/>
                  </a:schemeClr>
                </a:solidFill>
                <a:latin typeface="Calibri" panose="020F0502020204030204" pitchFamily="34" charset="0"/>
                <a:cs typeface="Calibri" panose="020F0502020204030204" pitchFamily="34" charset="0"/>
              </a:rPr>
              <a:t> weight</a:t>
            </a:r>
          </a:p>
          <a:p>
            <a:pPr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6</a:t>
            </a:r>
            <a:r>
              <a:rPr lang="en-US" sz="2000" baseline="30000" dirty="0" smtClean="0">
                <a:solidFill>
                  <a:schemeClr val="bg2">
                    <a:lumMod val="75000"/>
                  </a:schemeClr>
                </a:solidFill>
                <a:latin typeface="Calibri" panose="020F0502020204030204" pitchFamily="34" charset="0"/>
                <a:cs typeface="Calibri" panose="020F0502020204030204" pitchFamily="34" charset="0"/>
              </a:rPr>
              <a:t>th</a:t>
            </a:r>
            <a:r>
              <a:rPr lang="en-US" sz="2000" dirty="0" smtClean="0">
                <a:solidFill>
                  <a:schemeClr val="bg2">
                    <a:lumMod val="75000"/>
                  </a:schemeClr>
                </a:solidFill>
                <a:latin typeface="Calibri" panose="020F0502020204030204" pitchFamily="34" charset="0"/>
                <a:cs typeface="Calibri" panose="020F0502020204030204" pitchFamily="34" charset="0"/>
              </a:rPr>
              <a:t> month: Sweetened yoghurt…as above</a:t>
            </a:r>
          </a:p>
          <a:p>
            <a:pPr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7</a:t>
            </a:r>
            <a:r>
              <a:rPr lang="en-US" sz="2000" baseline="30000" dirty="0" smtClean="0">
                <a:solidFill>
                  <a:schemeClr val="bg2">
                    <a:lumMod val="75000"/>
                  </a:schemeClr>
                </a:solidFill>
                <a:latin typeface="Calibri" panose="020F0502020204030204" pitchFamily="34" charset="0"/>
                <a:cs typeface="Calibri" panose="020F0502020204030204" pitchFamily="34" charset="0"/>
              </a:rPr>
              <a:t>th</a:t>
            </a:r>
            <a:r>
              <a:rPr lang="en-US" sz="2000" dirty="0" smtClean="0">
                <a:solidFill>
                  <a:schemeClr val="bg2">
                    <a:lumMod val="75000"/>
                  </a:schemeClr>
                </a:solidFill>
                <a:latin typeface="Calibri" panose="020F0502020204030204" pitchFamily="34" charset="0"/>
                <a:cs typeface="Calibri" panose="020F0502020204030204" pitchFamily="34" charset="0"/>
              </a:rPr>
              <a:t> month: ‘</a:t>
            </a:r>
            <a:r>
              <a:rPr lang="en-US" sz="2000" dirty="0" err="1" smtClean="0">
                <a:solidFill>
                  <a:schemeClr val="bg2">
                    <a:lumMod val="75000"/>
                  </a:schemeClr>
                </a:solidFill>
                <a:latin typeface="Calibri" panose="020F0502020204030204" pitchFamily="34" charset="0"/>
                <a:cs typeface="Calibri" panose="020F0502020204030204" pitchFamily="34" charset="0"/>
              </a:rPr>
              <a:t>Ghrutkhanda</a:t>
            </a:r>
            <a:r>
              <a:rPr lang="en-US" sz="2000" dirty="0" smtClean="0">
                <a:solidFill>
                  <a:schemeClr val="bg2">
                    <a:lumMod val="75000"/>
                  </a:schemeClr>
                </a:solidFill>
                <a:latin typeface="Calibri" panose="020F0502020204030204" pitchFamily="34" charset="0"/>
                <a:cs typeface="Calibri" panose="020F0502020204030204" pitchFamily="34" charset="0"/>
              </a:rPr>
              <a:t>’, a ghee-based highly nutritive food recipe…as above and to ensure smooth bowels</a:t>
            </a:r>
          </a:p>
          <a:p>
            <a:pPr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8</a:t>
            </a:r>
            <a:r>
              <a:rPr lang="en-US" sz="2000" baseline="30000" dirty="0" smtClean="0">
                <a:solidFill>
                  <a:schemeClr val="bg2">
                    <a:lumMod val="75000"/>
                  </a:schemeClr>
                </a:solidFill>
                <a:latin typeface="Calibri" panose="020F0502020204030204" pitchFamily="34" charset="0"/>
                <a:cs typeface="Calibri" panose="020F0502020204030204" pitchFamily="34" charset="0"/>
              </a:rPr>
              <a:t>th</a:t>
            </a:r>
            <a:r>
              <a:rPr lang="en-US" sz="2000" dirty="0" smtClean="0">
                <a:solidFill>
                  <a:schemeClr val="bg2">
                    <a:lumMod val="75000"/>
                  </a:schemeClr>
                </a:solidFill>
                <a:latin typeface="Calibri" panose="020F0502020204030204" pitchFamily="34" charset="0"/>
                <a:cs typeface="Calibri" panose="020F0502020204030204" pitchFamily="34" charset="0"/>
              </a:rPr>
              <a:t> month: ‘</a:t>
            </a:r>
            <a:r>
              <a:rPr lang="en-US" sz="2000" dirty="0" err="1" smtClean="0">
                <a:solidFill>
                  <a:schemeClr val="bg2">
                    <a:lumMod val="75000"/>
                  </a:schemeClr>
                </a:solidFill>
                <a:latin typeface="Calibri" panose="020F0502020204030204" pitchFamily="34" charset="0"/>
                <a:cs typeface="Calibri" panose="020F0502020204030204" pitchFamily="34" charset="0"/>
              </a:rPr>
              <a:t>Ghruta</a:t>
            </a:r>
            <a:r>
              <a:rPr lang="en-US" sz="2000" dirty="0" smtClean="0">
                <a:solidFill>
                  <a:schemeClr val="bg2">
                    <a:lumMod val="75000"/>
                  </a:schemeClr>
                </a:solidFill>
                <a:latin typeface="Calibri" panose="020F0502020204030204" pitchFamily="34" charset="0"/>
                <a:cs typeface="Calibri" panose="020F0502020204030204" pitchFamily="34" charset="0"/>
              </a:rPr>
              <a:t> </a:t>
            </a:r>
            <a:r>
              <a:rPr lang="en-US" sz="2000" dirty="0" err="1" smtClean="0">
                <a:solidFill>
                  <a:schemeClr val="bg2">
                    <a:lumMod val="75000"/>
                  </a:schemeClr>
                </a:solidFill>
                <a:latin typeface="Calibri" panose="020F0502020204030204" pitchFamily="34" charset="0"/>
                <a:cs typeface="Calibri" panose="020F0502020204030204" pitchFamily="34" charset="0"/>
              </a:rPr>
              <a:t>pooraka</a:t>
            </a:r>
            <a:r>
              <a:rPr lang="en-US" sz="2000" dirty="0" smtClean="0">
                <a:solidFill>
                  <a:schemeClr val="bg2">
                    <a:lumMod val="75000"/>
                  </a:schemeClr>
                </a:solidFill>
                <a:latin typeface="Calibri" panose="020F0502020204030204" pitchFamily="34" charset="0"/>
                <a:cs typeface="Calibri" panose="020F0502020204030204" pitchFamily="34" charset="0"/>
              </a:rPr>
              <a:t>’, </a:t>
            </a:r>
            <a:r>
              <a:rPr lang="en-US" sz="2000" dirty="0" err="1" smtClean="0">
                <a:solidFill>
                  <a:schemeClr val="bg2">
                    <a:lumMod val="75000"/>
                  </a:schemeClr>
                </a:solidFill>
                <a:latin typeface="Calibri" panose="020F0502020204030204" pitchFamily="34" charset="0"/>
                <a:cs typeface="Calibri" panose="020F0502020204030204" pitchFamily="34" charset="0"/>
              </a:rPr>
              <a:t>Sweetend</a:t>
            </a:r>
            <a:r>
              <a:rPr lang="en-US" sz="2000" dirty="0" smtClean="0">
                <a:solidFill>
                  <a:schemeClr val="bg2">
                    <a:lumMod val="75000"/>
                  </a:schemeClr>
                </a:solidFill>
                <a:latin typeface="Calibri" panose="020F0502020204030204" pitchFamily="34" charset="0"/>
                <a:cs typeface="Calibri" panose="020F0502020204030204" pitchFamily="34" charset="0"/>
              </a:rPr>
              <a:t> Indian bread deep fried in ghee… as above and smooth bowels</a:t>
            </a:r>
          </a:p>
          <a:p>
            <a:pPr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9</a:t>
            </a:r>
            <a:r>
              <a:rPr lang="en-US" sz="2000" baseline="30000" dirty="0" smtClean="0">
                <a:solidFill>
                  <a:schemeClr val="bg2">
                    <a:lumMod val="75000"/>
                  </a:schemeClr>
                </a:solidFill>
                <a:latin typeface="Calibri" panose="020F0502020204030204" pitchFamily="34" charset="0"/>
                <a:cs typeface="Calibri" panose="020F0502020204030204" pitchFamily="34" charset="0"/>
              </a:rPr>
              <a:t>th</a:t>
            </a:r>
            <a:r>
              <a:rPr lang="en-US" sz="2000" dirty="0" smtClean="0">
                <a:solidFill>
                  <a:schemeClr val="bg2">
                    <a:lumMod val="75000"/>
                  </a:schemeClr>
                </a:solidFill>
                <a:latin typeface="Calibri" panose="020F0502020204030204" pitchFamily="34" charset="0"/>
                <a:cs typeface="Calibri" panose="020F0502020204030204" pitchFamily="34" charset="0"/>
              </a:rPr>
              <a:t> month: Mixed dishes of the likes of an expectant mother</a:t>
            </a:r>
          </a:p>
          <a:p>
            <a:pPr lvl="1" eaLnBrk="1" hangingPunct="1">
              <a:lnSpc>
                <a:spcPct val="90000"/>
              </a:lnSpc>
            </a:pPr>
            <a:r>
              <a:rPr lang="en-US" sz="2000" i="1" dirty="0" smtClean="0">
                <a:solidFill>
                  <a:srgbClr val="0000FF"/>
                </a:solidFill>
                <a:latin typeface="Calibri" panose="020F0502020204030204" pitchFamily="34" charset="0"/>
                <a:cs typeface="Calibri" panose="020F0502020204030204" pitchFamily="34" charset="0"/>
              </a:rPr>
              <a:t>Besides simply supplementing easily digestible fats, ghee seems to be doing something in supporting </a:t>
            </a:r>
            <a:r>
              <a:rPr lang="en-US" sz="2000" i="1" dirty="0" err="1" smtClean="0">
                <a:solidFill>
                  <a:srgbClr val="0000FF"/>
                </a:solidFill>
                <a:latin typeface="Calibri" panose="020F0502020204030204" pitchFamily="34" charset="0"/>
                <a:cs typeface="Calibri" panose="020F0502020204030204" pitchFamily="34" charset="0"/>
              </a:rPr>
              <a:t>foetal</a:t>
            </a:r>
            <a:r>
              <a:rPr lang="en-US" sz="2000" i="1" dirty="0" smtClean="0">
                <a:solidFill>
                  <a:srgbClr val="0000FF"/>
                </a:solidFill>
                <a:latin typeface="Calibri" panose="020F0502020204030204" pitchFamily="34" charset="0"/>
                <a:cs typeface="Calibri" panose="020F0502020204030204" pitchFamily="34" charset="0"/>
              </a:rPr>
              <a:t> nutrition???</a:t>
            </a:r>
          </a:p>
        </p:txBody>
      </p:sp>
      <p:sp>
        <p:nvSpPr>
          <p:cNvPr id="5" name="Rectangle 2"/>
          <p:cNvSpPr>
            <a:spLocks noGrp="1" noChangeArrowheads="1"/>
          </p:cNvSpPr>
          <p:nvPr>
            <p:ph type="title"/>
          </p:nvPr>
        </p:nvSpPr>
        <p:spPr>
          <a:xfrm>
            <a:off x="1676400" y="457200"/>
            <a:ext cx="6234130" cy="609600"/>
          </a:xfrm>
        </p:spPr>
        <p:txBody>
          <a:bodyPr/>
          <a:lstStyle/>
          <a:p>
            <a:pPr algn="ctr" eaLnBrk="1" hangingPunct="1"/>
            <a:r>
              <a:rPr lang="en-US" sz="3200" b="1" dirty="0" smtClean="0">
                <a:solidFill>
                  <a:srgbClr val="7030A0"/>
                </a:solidFill>
              </a:rPr>
              <a:t>GPNP: Pregnancy…</a:t>
            </a:r>
            <a:r>
              <a:rPr lang="en-US" sz="3200" b="1" dirty="0" err="1" smtClean="0">
                <a:solidFill>
                  <a:srgbClr val="7030A0"/>
                </a:solidFill>
              </a:rPr>
              <a:t>Spl</a:t>
            </a:r>
            <a:r>
              <a:rPr lang="en-US" sz="3200" b="1" dirty="0" smtClean="0">
                <a:solidFill>
                  <a:srgbClr val="7030A0"/>
                </a:solidFill>
              </a:rPr>
              <a:t> 2</a:t>
            </a:r>
          </a:p>
        </p:txBody>
      </p:sp>
    </p:spTree>
    <p:extLst>
      <p:ext uri="{BB962C8B-B14F-4D97-AF65-F5344CB8AC3E}">
        <p14:creationId xmlns:p14="http://schemas.microsoft.com/office/powerpoint/2010/main" val="2541295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1109634" y="1371600"/>
            <a:ext cx="7653366" cy="5129197"/>
          </a:xfrm>
        </p:spPr>
        <p:txBody>
          <a:bodyPr>
            <a:normAutofit/>
          </a:bodyPr>
          <a:lstStyle/>
          <a:p>
            <a:pPr eaLnBrk="1" hangingPunct="1"/>
            <a:r>
              <a:rPr lang="en-AU" sz="2400" b="1" dirty="0" smtClean="0">
                <a:solidFill>
                  <a:srgbClr val="C00000"/>
                </a:solidFill>
                <a:latin typeface="Calibri" panose="020F0502020204030204" pitchFamily="34" charset="0"/>
                <a:cs typeface="Calibri" panose="020F0502020204030204" pitchFamily="34" charset="0"/>
              </a:rPr>
              <a:t>Conduct after delivery to ensure health and good QOL:</a:t>
            </a:r>
          </a:p>
          <a:p>
            <a:pPr lvl="1"/>
            <a:r>
              <a:rPr lang="en-US" sz="1800" dirty="0" smtClean="0">
                <a:solidFill>
                  <a:schemeClr val="bg2">
                    <a:lumMod val="75000"/>
                  </a:schemeClr>
                </a:solidFill>
                <a:latin typeface="Calibri" panose="020F0502020204030204" pitchFamily="34" charset="0"/>
                <a:cs typeface="Calibri" panose="020F0502020204030204" pitchFamily="34" charset="0"/>
              </a:rPr>
              <a:t>A clean cloth to be tied around the abdomen </a:t>
            </a:r>
          </a:p>
          <a:p>
            <a:pPr lvl="2">
              <a:buFontTx/>
              <a:buNone/>
            </a:pPr>
            <a:r>
              <a:rPr lang="en-US" sz="1400" dirty="0" smtClean="0">
                <a:solidFill>
                  <a:schemeClr val="bg2">
                    <a:lumMod val="75000"/>
                  </a:schemeClr>
                </a:solidFill>
                <a:latin typeface="Calibri" panose="020F0502020204030204" pitchFamily="34" charset="0"/>
                <a:cs typeface="Calibri" panose="020F0502020204030204" pitchFamily="34" charset="0"/>
              </a:rPr>
              <a:t>     </a:t>
            </a:r>
            <a:r>
              <a:rPr lang="en-US" sz="1600" i="1" dirty="0" smtClean="0">
                <a:solidFill>
                  <a:srgbClr val="0000FF"/>
                </a:solidFill>
                <a:latin typeface="Calibri" panose="020F0502020204030204" pitchFamily="34" charset="0"/>
                <a:cs typeface="Calibri" panose="020F0502020204030204" pitchFamily="34" charset="0"/>
              </a:rPr>
              <a:t>(keeps the lax abdominal muscles in proper position, supports timely involution of uterus and also helps arrest the sagging of abdominal skin in later life)</a:t>
            </a:r>
          </a:p>
          <a:p>
            <a:pPr lvl="1" eaLnBrk="1" hangingPunct="1"/>
            <a:r>
              <a:rPr lang="en-US" sz="1800" dirty="0" smtClean="0">
                <a:solidFill>
                  <a:schemeClr val="bg2">
                    <a:lumMod val="75000"/>
                  </a:schemeClr>
                </a:solidFill>
                <a:latin typeface="Calibri" panose="020F0502020204030204" pitchFamily="34" charset="0"/>
                <a:cs typeface="Calibri" panose="020F0502020204030204" pitchFamily="34" charset="0"/>
              </a:rPr>
              <a:t>Resorting to hot fomentation by </a:t>
            </a:r>
            <a:r>
              <a:rPr lang="en-US" sz="1800" dirty="0" err="1" smtClean="0">
                <a:solidFill>
                  <a:schemeClr val="bg2">
                    <a:lumMod val="75000"/>
                  </a:schemeClr>
                </a:solidFill>
                <a:latin typeface="Calibri" panose="020F0502020204030204" pitchFamily="34" charset="0"/>
                <a:cs typeface="Calibri" panose="020F0502020204030204" pitchFamily="34" charset="0"/>
              </a:rPr>
              <a:t>sitz</a:t>
            </a:r>
            <a:r>
              <a:rPr lang="en-US" sz="1800" dirty="0" smtClean="0">
                <a:solidFill>
                  <a:schemeClr val="bg2">
                    <a:lumMod val="75000"/>
                  </a:schemeClr>
                </a:solidFill>
                <a:latin typeface="Calibri" panose="020F0502020204030204" pitchFamily="34" charset="0"/>
                <a:cs typeface="Calibri" panose="020F0502020204030204" pitchFamily="34" charset="0"/>
              </a:rPr>
              <a:t> bath </a:t>
            </a:r>
          </a:p>
          <a:p>
            <a:pPr lvl="1" eaLnBrk="1" hangingPunct="1"/>
            <a:r>
              <a:rPr lang="en-US" sz="1800" dirty="0" smtClean="0">
                <a:solidFill>
                  <a:schemeClr val="bg2">
                    <a:lumMod val="75000"/>
                  </a:schemeClr>
                </a:solidFill>
                <a:latin typeface="Calibri" panose="020F0502020204030204" pitchFamily="34" charset="0"/>
                <a:cs typeface="Calibri" panose="020F0502020204030204" pitchFamily="34" charset="0"/>
              </a:rPr>
              <a:t>Atmospheric cleansing by fumigation</a:t>
            </a:r>
          </a:p>
          <a:p>
            <a:pPr lvl="1" eaLnBrk="1" hangingPunct="1"/>
            <a:r>
              <a:rPr lang="en-US" sz="1800" dirty="0" smtClean="0">
                <a:solidFill>
                  <a:schemeClr val="bg2">
                    <a:lumMod val="75000"/>
                  </a:schemeClr>
                </a:solidFill>
                <a:latin typeface="Calibri" panose="020F0502020204030204" pitchFamily="34" charset="0"/>
                <a:cs typeface="Calibri" panose="020F0502020204030204" pitchFamily="34" charset="0"/>
              </a:rPr>
              <a:t>Light diet like soups &amp; porridge for first wk after </a:t>
            </a:r>
            <a:r>
              <a:rPr lang="en-US" sz="1800" dirty="0" err="1" smtClean="0">
                <a:solidFill>
                  <a:schemeClr val="bg2">
                    <a:lumMod val="75000"/>
                  </a:schemeClr>
                </a:solidFill>
                <a:latin typeface="Calibri" panose="020F0502020204030204" pitchFamily="34" charset="0"/>
                <a:cs typeface="Calibri" panose="020F0502020204030204" pitchFamily="34" charset="0"/>
              </a:rPr>
              <a:t>labour</a:t>
            </a:r>
            <a:endParaRPr lang="en-US" sz="1800" dirty="0" smtClean="0">
              <a:solidFill>
                <a:schemeClr val="bg2">
                  <a:lumMod val="75000"/>
                </a:schemeClr>
              </a:solidFill>
              <a:latin typeface="Calibri" panose="020F0502020204030204" pitchFamily="34" charset="0"/>
              <a:cs typeface="Calibri" panose="020F0502020204030204" pitchFamily="34" charset="0"/>
            </a:endParaRPr>
          </a:p>
          <a:p>
            <a:pPr lvl="1" eaLnBrk="1" hangingPunct="1"/>
            <a:r>
              <a:rPr lang="en-US" sz="1800" dirty="0" smtClean="0">
                <a:solidFill>
                  <a:schemeClr val="bg2">
                    <a:lumMod val="75000"/>
                  </a:schemeClr>
                </a:solidFill>
                <a:latin typeface="Calibri" panose="020F0502020204030204" pitchFamily="34" charset="0"/>
                <a:cs typeface="Calibri" panose="020F0502020204030204" pitchFamily="34" charset="0"/>
              </a:rPr>
              <a:t>From 6</a:t>
            </a:r>
            <a:r>
              <a:rPr lang="en-US" sz="1800" baseline="30000" dirty="0" smtClean="0">
                <a:solidFill>
                  <a:schemeClr val="bg2">
                    <a:lumMod val="75000"/>
                  </a:schemeClr>
                </a:solidFill>
                <a:latin typeface="Calibri" panose="020F0502020204030204" pitchFamily="34" charset="0"/>
                <a:cs typeface="Calibri" panose="020F0502020204030204" pitchFamily="34" charset="0"/>
              </a:rPr>
              <a:t>th</a:t>
            </a:r>
            <a:r>
              <a:rPr lang="en-US" sz="1800" dirty="0" smtClean="0">
                <a:solidFill>
                  <a:schemeClr val="bg2">
                    <a:lumMod val="75000"/>
                  </a:schemeClr>
                </a:solidFill>
                <a:latin typeface="Calibri" panose="020F0502020204030204" pitchFamily="34" charset="0"/>
                <a:cs typeface="Calibri" panose="020F0502020204030204" pitchFamily="34" charset="0"/>
              </a:rPr>
              <a:t>-10</a:t>
            </a:r>
            <a:r>
              <a:rPr lang="en-US" sz="1800" baseline="30000" dirty="0" smtClean="0">
                <a:solidFill>
                  <a:schemeClr val="bg2">
                    <a:lumMod val="75000"/>
                  </a:schemeClr>
                </a:solidFill>
                <a:latin typeface="Calibri" panose="020F0502020204030204" pitchFamily="34" charset="0"/>
                <a:cs typeface="Calibri" panose="020F0502020204030204" pitchFamily="34" charset="0"/>
              </a:rPr>
              <a:t>th</a:t>
            </a:r>
            <a:r>
              <a:rPr lang="en-US" sz="1800" dirty="0" smtClean="0">
                <a:solidFill>
                  <a:schemeClr val="bg2">
                    <a:lumMod val="75000"/>
                  </a:schemeClr>
                </a:solidFill>
                <a:latin typeface="Calibri" panose="020F0502020204030204" pitchFamily="34" charset="0"/>
                <a:cs typeface="Calibri" panose="020F0502020204030204" pitchFamily="34" charset="0"/>
              </a:rPr>
              <a:t>  day,  internal </a:t>
            </a:r>
            <a:r>
              <a:rPr lang="en-US" sz="1800" dirty="0" err="1" smtClean="0">
                <a:solidFill>
                  <a:schemeClr val="bg2">
                    <a:lumMod val="75000"/>
                  </a:schemeClr>
                </a:solidFill>
                <a:latin typeface="Calibri" panose="020F0502020204030204" pitchFamily="34" charset="0"/>
                <a:cs typeface="Calibri" panose="020F0502020204030204" pitchFamily="34" charset="0"/>
              </a:rPr>
              <a:t>oleation</a:t>
            </a:r>
            <a:r>
              <a:rPr lang="en-US" sz="1800" dirty="0" smtClean="0">
                <a:solidFill>
                  <a:schemeClr val="bg2">
                    <a:lumMod val="75000"/>
                  </a:schemeClr>
                </a:solidFill>
                <a:latin typeface="Calibri" panose="020F0502020204030204" pitchFamily="34" charset="0"/>
                <a:cs typeface="Calibri" panose="020F0502020204030204" pitchFamily="34" charset="0"/>
              </a:rPr>
              <a:t> therapy by Ghee &amp; soups with lots of spices &amp; digestives (to avoid </a:t>
            </a:r>
            <a:r>
              <a:rPr lang="en-US" sz="1800" dirty="0" err="1" smtClean="0">
                <a:solidFill>
                  <a:schemeClr val="bg2">
                    <a:lumMod val="75000"/>
                  </a:schemeClr>
                </a:solidFill>
                <a:latin typeface="Calibri" panose="020F0502020204030204" pitchFamily="34" charset="0"/>
                <a:cs typeface="Calibri" panose="020F0502020204030204" pitchFamily="34" charset="0"/>
              </a:rPr>
              <a:t>colics</a:t>
            </a:r>
            <a:r>
              <a:rPr lang="en-US" sz="1800" dirty="0" smtClean="0">
                <a:solidFill>
                  <a:schemeClr val="bg2">
                    <a:lumMod val="75000"/>
                  </a:schemeClr>
                </a:solidFill>
                <a:latin typeface="Calibri" panose="020F0502020204030204" pitchFamily="34" charset="0"/>
                <a:cs typeface="Calibri" panose="020F0502020204030204" pitchFamily="34" charset="0"/>
              </a:rPr>
              <a:t>, indigestion etc and to facilitate proper discharge of </a:t>
            </a:r>
            <a:r>
              <a:rPr lang="en-US" sz="1800" dirty="0" err="1" smtClean="0">
                <a:solidFill>
                  <a:schemeClr val="bg2">
                    <a:lumMod val="75000"/>
                  </a:schemeClr>
                </a:solidFill>
                <a:latin typeface="Calibri" panose="020F0502020204030204" pitchFamily="34" charset="0"/>
                <a:cs typeface="Calibri" panose="020F0502020204030204" pitchFamily="34" charset="0"/>
              </a:rPr>
              <a:t>lochia</a:t>
            </a:r>
            <a:r>
              <a:rPr lang="en-US" sz="1800" dirty="0" smtClean="0">
                <a:solidFill>
                  <a:schemeClr val="bg2">
                    <a:lumMod val="75000"/>
                  </a:schemeClr>
                </a:solidFill>
                <a:latin typeface="Calibri" panose="020F0502020204030204" pitchFamily="34" charset="0"/>
                <a:cs typeface="Calibri" panose="020F0502020204030204" pitchFamily="34" charset="0"/>
              </a:rPr>
              <a:t>) </a:t>
            </a:r>
          </a:p>
          <a:p>
            <a:pPr lvl="1" eaLnBrk="1" hangingPunct="1"/>
            <a:r>
              <a:rPr lang="en-US" sz="1800" dirty="0" smtClean="0">
                <a:solidFill>
                  <a:schemeClr val="bg2">
                    <a:lumMod val="75000"/>
                  </a:schemeClr>
                </a:solidFill>
                <a:latin typeface="Calibri" panose="020F0502020204030204" pitchFamily="34" charset="0"/>
                <a:cs typeface="Calibri" panose="020F0502020204030204" pitchFamily="34" charset="0"/>
              </a:rPr>
              <a:t>Mild abdominal massage over abdomen and fumigation of pelvic region for a month or so</a:t>
            </a:r>
          </a:p>
          <a:p>
            <a:pPr lvl="1" eaLnBrk="1" hangingPunct="1"/>
            <a:r>
              <a:rPr lang="en-US" sz="1800" dirty="0" smtClean="0">
                <a:solidFill>
                  <a:schemeClr val="bg2">
                    <a:lumMod val="75000"/>
                  </a:schemeClr>
                </a:solidFill>
                <a:latin typeface="Calibri" panose="020F0502020204030204" pitchFamily="34" charset="0"/>
                <a:cs typeface="Calibri" panose="020F0502020204030204" pitchFamily="34" charset="0"/>
              </a:rPr>
              <a:t>Administration of milk treated with </a:t>
            </a:r>
            <a:r>
              <a:rPr lang="en-US" sz="1800" dirty="0" err="1" smtClean="0">
                <a:solidFill>
                  <a:schemeClr val="bg2">
                    <a:lumMod val="75000"/>
                  </a:schemeClr>
                </a:solidFill>
                <a:latin typeface="Calibri" panose="020F0502020204030204" pitchFamily="34" charset="0"/>
                <a:cs typeface="Calibri" panose="020F0502020204030204" pitchFamily="34" charset="0"/>
              </a:rPr>
              <a:t>galactogogues</a:t>
            </a:r>
            <a:r>
              <a:rPr lang="en-US" sz="1800" dirty="0" smtClean="0">
                <a:solidFill>
                  <a:schemeClr val="bg2">
                    <a:lumMod val="75000"/>
                  </a:schemeClr>
                </a:solidFill>
                <a:latin typeface="Calibri" panose="020F0502020204030204" pitchFamily="34" charset="0"/>
                <a:cs typeface="Calibri" panose="020F0502020204030204" pitchFamily="34" charset="0"/>
              </a:rPr>
              <a:t> and cleansers like </a:t>
            </a:r>
            <a:r>
              <a:rPr lang="en-US" sz="1800" dirty="0" err="1" smtClean="0">
                <a:solidFill>
                  <a:schemeClr val="bg2">
                    <a:lumMod val="75000"/>
                  </a:schemeClr>
                </a:solidFill>
                <a:latin typeface="Calibri" panose="020F0502020204030204" pitchFamily="34" charset="0"/>
                <a:cs typeface="Calibri" panose="020F0502020204030204" pitchFamily="34" charset="0"/>
              </a:rPr>
              <a:t>Shatavari</a:t>
            </a:r>
            <a:r>
              <a:rPr lang="en-US" sz="1800" dirty="0" smtClean="0">
                <a:solidFill>
                  <a:schemeClr val="bg2">
                    <a:lumMod val="75000"/>
                  </a:schemeClr>
                </a:solidFill>
                <a:latin typeface="Calibri" panose="020F0502020204030204" pitchFamily="34" charset="0"/>
                <a:cs typeface="Calibri" panose="020F0502020204030204" pitchFamily="34" charset="0"/>
              </a:rPr>
              <a:t>, </a:t>
            </a:r>
            <a:r>
              <a:rPr lang="en-US" sz="1800" dirty="0" err="1" smtClean="0">
                <a:solidFill>
                  <a:schemeClr val="bg2">
                    <a:lumMod val="75000"/>
                  </a:schemeClr>
                </a:solidFill>
                <a:latin typeface="Calibri" panose="020F0502020204030204" pitchFamily="34" charset="0"/>
                <a:cs typeface="Calibri" panose="020F0502020204030204" pitchFamily="34" charset="0"/>
              </a:rPr>
              <a:t>Ashwagandha</a:t>
            </a:r>
            <a:r>
              <a:rPr lang="en-US" sz="1800" dirty="0" smtClean="0">
                <a:solidFill>
                  <a:schemeClr val="bg2">
                    <a:lumMod val="75000"/>
                  </a:schemeClr>
                </a:solidFill>
                <a:latin typeface="Calibri" panose="020F0502020204030204" pitchFamily="34" charset="0"/>
                <a:cs typeface="Calibri" panose="020F0502020204030204" pitchFamily="34" charset="0"/>
              </a:rPr>
              <a:t> and Ginger</a:t>
            </a:r>
            <a:r>
              <a:rPr lang="en-US" sz="1800" b="1" dirty="0" smtClean="0">
                <a:solidFill>
                  <a:schemeClr val="bg2">
                    <a:lumMod val="75000"/>
                  </a:schemeClr>
                </a:solidFill>
                <a:latin typeface="Calibri" panose="020F0502020204030204" pitchFamily="34" charset="0"/>
                <a:cs typeface="Calibri" panose="020F0502020204030204" pitchFamily="34" charset="0"/>
              </a:rPr>
              <a:t>  </a:t>
            </a:r>
          </a:p>
        </p:txBody>
      </p:sp>
      <p:sp>
        <p:nvSpPr>
          <p:cNvPr id="5" name="Rectangle 2"/>
          <p:cNvSpPr>
            <a:spLocks noGrp="1" noChangeArrowheads="1"/>
          </p:cNvSpPr>
          <p:nvPr>
            <p:ph type="title"/>
          </p:nvPr>
        </p:nvSpPr>
        <p:spPr>
          <a:xfrm>
            <a:off x="2000232" y="533384"/>
            <a:ext cx="5086368" cy="609600"/>
          </a:xfrm>
        </p:spPr>
        <p:txBody>
          <a:bodyPr/>
          <a:lstStyle/>
          <a:p>
            <a:pPr algn="ctr" eaLnBrk="1" hangingPunct="1"/>
            <a:r>
              <a:rPr lang="en-US" sz="3200" b="1" dirty="0" smtClean="0">
                <a:solidFill>
                  <a:srgbClr val="7030A0"/>
                </a:solidFill>
              </a:rPr>
              <a:t>GPNP: Parturition..</a:t>
            </a:r>
            <a:r>
              <a:rPr lang="en-US" sz="3200" b="1" dirty="0" err="1" smtClean="0">
                <a:solidFill>
                  <a:srgbClr val="7030A0"/>
                </a:solidFill>
              </a:rPr>
              <a:t>Spl</a:t>
            </a:r>
            <a:r>
              <a:rPr lang="en-US" sz="3200" b="1" dirty="0" smtClean="0">
                <a:solidFill>
                  <a:srgbClr val="7030A0"/>
                </a:solidFill>
              </a:rPr>
              <a:t> 1</a:t>
            </a:r>
          </a:p>
        </p:txBody>
      </p:sp>
    </p:spTree>
    <p:extLst>
      <p:ext uri="{BB962C8B-B14F-4D97-AF65-F5344CB8AC3E}">
        <p14:creationId xmlns:p14="http://schemas.microsoft.com/office/powerpoint/2010/main" val="2971473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219200" y="1752600"/>
            <a:ext cx="7543800" cy="4572000"/>
          </a:xfrm>
        </p:spPr>
        <p:txBody>
          <a:bodyPr>
            <a:normAutofit/>
          </a:bodyPr>
          <a:lstStyle/>
          <a:p>
            <a:pPr eaLnBrk="1" hangingPunct="1">
              <a:lnSpc>
                <a:spcPct val="90000"/>
              </a:lnSpc>
            </a:pPr>
            <a:r>
              <a:rPr lang="en-US" sz="2400" b="1" dirty="0" smtClean="0">
                <a:solidFill>
                  <a:srgbClr val="C00000"/>
                </a:solidFill>
                <a:latin typeface="Calibri" panose="020F0502020204030204" pitchFamily="34" charset="0"/>
                <a:cs typeface="Calibri" panose="020F0502020204030204" pitchFamily="34" charset="0"/>
              </a:rPr>
              <a:t>Care after delivery – nursing period</a:t>
            </a:r>
          </a:p>
          <a:p>
            <a:pPr lvl="1" algn="just" eaLnBrk="1" hangingPunct="1">
              <a:lnSpc>
                <a:spcPct val="90000"/>
              </a:lnSpc>
            </a:pPr>
            <a:r>
              <a:rPr lang="en-AU" sz="2000" dirty="0" smtClean="0">
                <a:solidFill>
                  <a:schemeClr val="bg2">
                    <a:lumMod val="75000"/>
                  </a:schemeClr>
                </a:solidFill>
                <a:latin typeface="Calibri" panose="020F0502020204030204" pitchFamily="34" charset="0"/>
                <a:cs typeface="Calibri" panose="020F0502020204030204" pitchFamily="34" charset="0"/>
              </a:rPr>
              <a:t>salt free diet for first 3 days </a:t>
            </a:r>
          </a:p>
          <a:p>
            <a:pPr lvl="1" algn="just" eaLnBrk="1" hangingPunct="1">
              <a:lnSpc>
                <a:spcPct val="90000"/>
              </a:lnSpc>
            </a:pPr>
            <a:r>
              <a:rPr lang="en-AU" sz="2000" dirty="0" smtClean="0">
                <a:solidFill>
                  <a:schemeClr val="bg2">
                    <a:lumMod val="75000"/>
                  </a:schemeClr>
                </a:solidFill>
                <a:latin typeface="Calibri" panose="020F0502020204030204" pitchFamily="34" charset="0"/>
                <a:cs typeface="Calibri" panose="020F0502020204030204" pitchFamily="34" charset="0"/>
              </a:rPr>
              <a:t>salt intake in moderate amount for 6 wks (excess salt brings down the milk production) </a:t>
            </a:r>
          </a:p>
          <a:p>
            <a:pPr lvl="1" algn="just" eaLnBrk="1" hangingPunct="1">
              <a:lnSpc>
                <a:spcPct val="90000"/>
              </a:lnSpc>
            </a:pPr>
            <a:r>
              <a:rPr lang="en-AU" sz="2000" dirty="0" smtClean="0">
                <a:solidFill>
                  <a:schemeClr val="bg2">
                    <a:lumMod val="75000"/>
                  </a:schemeClr>
                </a:solidFill>
                <a:latin typeface="Calibri" panose="020F0502020204030204" pitchFamily="34" charset="0"/>
                <a:cs typeface="Calibri" panose="020F0502020204030204" pitchFamily="34" charset="0"/>
              </a:rPr>
              <a:t>Be on boiled water for a month</a:t>
            </a:r>
          </a:p>
          <a:p>
            <a:pPr lvl="1" algn="just" eaLnBrk="1" hangingPunct="1">
              <a:lnSpc>
                <a:spcPct val="90000"/>
              </a:lnSpc>
            </a:pPr>
            <a:r>
              <a:rPr lang="en-AU" sz="2000" dirty="0" smtClean="0">
                <a:solidFill>
                  <a:schemeClr val="bg2">
                    <a:lumMod val="75000"/>
                  </a:schemeClr>
                </a:solidFill>
                <a:latin typeface="Calibri" panose="020F0502020204030204" pitchFamily="34" charset="0"/>
                <a:cs typeface="Calibri" panose="020F0502020204030204" pitchFamily="34" charset="0"/>
              </a:rPr>
              <a:t>take more of bio-friendly fats like ghee and good vegetable oils</a:t>
            </a:r>
          </a:p>
          <a:p>
            <a:pPr lvl="1" algn="just" eaLnBrk="1" hangingPunct="1">
              <a:lnSpc>
                <a:spcPct val="90000"/>
              </a:lnSpc>
            </a:pPr>
            <a:r>
              <a:rPr lang="en-AU" sz="2000" dirty="0" smtClean="0">
                <a:solidFill>
                  <a:schemeClr val="bg2">
                    <a:lumMod val="75000"/>
                  </a:schemeClr>
                </a:solidFill>
                <a:latin typeface="Calibri" panose="020F0502020204030204" pitchFamily="34" charset="0"/>
                <a:cs typeface="Calibri" panose="020F0502020204030204" pitchFamily="34" charset="0"/>
              </a:rPr>
              <a:t>take kitchen spices like pepper, ginger, turmeric, cinnamon etc </a:t>
            </a:r>
          </a:p>
          <a:p>
            <a:pPr lvl="2" algn="just" eaLnBrk="1" hangingPunct="1">
              <a:lnSpc>
                <a:spcPct val="90000"/>
              </a:lnSpc>
            </a:pPr>
            <a:r>
              <a:rPr lang="en-AU" sz="1800" i="1" dirty="0" smtClean="0">
                <a:solidFill>
                  <a:srgbClr val="008000"/>
                </a:solidFill>
                <a:latin typeface="Calibri" panose="020F0502020204030204" pitchFamily="34" charset="0"/>
                <a:cs typeface="Calibri" panose="020F0502020204030204" pitchFamily="34" charset="0"/>
              </a:rPr>
              <a:t>they act as appetisers but don’t hamper </a:t>
            </a:r>
            <a:r>
              <a:rPr lang="en-AU" sz="1800" i="1" dirty="0" err="1" smtClean="0">
                <a:solidFill>
                  <a:srgbClr val="008000"/>
                </a:solidFill>
                <a:latin typeface="Calibri" panose="020F0502020204030204" pitchFamily="34" charset="0"/>
                <a:cs typeface="Calibri" panose="020F0502020204030204" pitchFamily="34" charset="0"/>
              </a:rPr>
              <a:t>galacto</a:t>
            </a:r>
            <a:r>
              <a:rPr lang="en-AU" sz="1800" i="1" dirty="0" smtClean="0">
                <a:solidFill>
                  <a:srgbClr val="008000"/>
                </a:solidFill>
                <a:latin typeface="Calibri" panose="020F0502020204030204" pitchFamily="34" charset="0"/>
                <a:cs typeface="Calibri" panose="020F0502020204030204" pitchFamily="34" charset="0"/>
              </a:rPr>
              <a:t>-genesis</a:t>
            </a:r>
          </a:p>
          <a:p>
            <a:pPr lvl="1" algn="just" eaLnBrk="1" hangingPunct="1">
              <a:lnSpc>
                <a:spcPct val="90000"/>
              </a:lnSpc>
            </a:pPr>
            <a:r>
              <a:rPr lang="en-AU" sz="2000" dirty="0" smtClean="0">
                <a:solidFill>
                  <a:schemeClr val="bg2">
                    <a:lumMod val="75000"/>
                  </a:schemeClr>
                </a:solidFill>
                <a:latin typeface="Calibri" panose="020F0502020204030204" pitchFamily="34" charset="0"/>
                <a:cs typeface="Calibri" panose="020F0502020204030204" pitchFamily="34" charset="0"/>
              </a:rPr>
              <a:t>Keep nursing the child if milking is proper, </a:t>
            </a:r>
          </a:p>
          <a:p>
            <a:pPr lvl="2" algn="just" eaLnBrk="1" hangingPunct="1">
              <a:lnSpc>
                <a:spcPct val="90000"/>
              </a:lnSpc>
            </a:pPr>
            <a:r>
              <a:rPr lang="en-AU" sz="1800" i="1" dirty="0" smtClean="0">
                <a:solidFill>
                  <a:srgbClr val="008000"/>
                </a:solidFill>
                <a:latin typeface="Calibri" panose="020F0502020204030204" pitchFamily="34" charset="0"/>
                <a:cs typeface="Calibri" panose="020F0502020204030204" pitchFamily="34" charset="0"/>
              </a:rPr>
              <a:t>this helps support timely involution of uterus,</a:t>
            </a:r>
            <a:r>
              <a:rPr lang="en-AU" sz="1800" dirty="0" smtClean="0">
                <a:solidFill>
                  <a:srgbClr val="008000"/>
                </a:solidFill>
                <a:latin typeface="Calibri" panose="020F0502020204030204" pitchFamily="34" charset="0"/>
                <a:cs typeface="Calibri" panose="020F0502020204030204" pitchFamily="34" charset="0"/>
              </a:rPr>
              <a:t> </a:t>
            </a:r>
          </a:p>
          <a:p>
            <a:pPr lvl="2" algn="just" eaLnBrk="1" hangingPunct="1">
              <a:lnSpc>
                <a:spcPct val="90000"/>
              </a:lnSpc>
            </a:pPr>
            <a:r>
              <a:rPr lang="en-AU" sz="1800" i="1" dirty="0" smtClean="0">
                <a:solidFill>
                  <a:srgbClr val="008000"/>
                </a:solidFill>
                <a:latin typeface="Calibri" panose="020F0502020204030204" pitchFamily="34" charset="0"/>
                <a:cs typeface="Calibri" panose="020F0502020204030204" pitchFamily="34" charset="0"/>
              </a:rPr>
              <a:t>Besides building a good mother child relationship</a:t>
            </a:r>
            <a:r>
              <a:rPr lang="en-AU" sz="1800" dirty="0" smtClean="0">
                <a:solidFill>
                  <a:srgbClr val="008000"/>
                </a:solidFill>
                <a:latin typeface="Calibri" panose="020F0502020204030204" pitchFamily="34" charset="0"/>
                <a:cs typeface="Calibri" panose="020F0502020204030204" pitchFamily="34" charset="0"/>
              </a:rPr>
              <a:t> </a:t>
            </a:r>
          </a:p>
          <a:p>
            <a:pPr lvl="1" eaLnBrk="1" hangingPunct="1">
              <a:lnSpc>
                <a:spcPct val="90000"/>
              </a:lnSpc>
            </a:pPr>
            <a:r>
              <a:rPr lang="en-AU" sz="2000" dirty="0" smtClean="0">
                <a:solidFill>
                  <a:schemeClr val="bg2">
                    <a:lumMod val="75000"/>
                  </a:schemeClr>
                </a:solidFill>
                <a:latin typeface="Calibri" panose="020F0502020204030204" pitchFamily="34" charset="0"/>
                <a:cs typeface="Calibri" panose="020F0502020204030204" pitchFamily="34" charset="0"/>
              </a:rPr>
              <a:t>Report to physician about the alarming problems such as heavy bleeding, severe debility, severe breast engorgement, more or less milk flow &amp; c. </a:t>
            </a:r>
            <a:endParaRPr lang="en-US" sz="2000" dirty="0" smtClean="0">
              <a:solidFill>
                <a:schemeClr val="bg2">
                  <a:lumMod val="75000"/>
                </a:schemeClr>
              </a:solidFill>
              <a:latin typeface="Calibri" panose="020F0502020204030204" pitchFamily="34" charset="0"/>
              <a:cs typeface="Calibri" panose="020F0502020204030204" pitchFamily="34" charset="0"/>
            </a:endParaRPr>
          </a:p>
        </p:txBody>
      </p:sp>
      <p:sp>
        <p:nvSpPr>
          <p:cNvPr id="7" name="Rectangle 2"/>
          <p:cNvSpPr>
            <a:spLocks noGrp="1" noChangeArrowheads="1"/>
          </p:cNvSpPr>
          <p:nvPr>
            <p:ph type="title"/>
          </p:nvPr>
        </p:nvSpPr>
        <p:spPr>
          <a:xfrm>
            <a:off x="2000232" y="533384"/>
            <a:ext cx="5543568" cy="609600"/>
          </a:xfrm>
        </p:spPr>
        <p:txBody>
          <a:bodyPr/>
          <a:lstStyle/>
          <a:p>
            <a:pPr algn="ctr" eaLnBrk="1" hangingPunct="1"/>
            <a:r>
              <a:rPr lang="en-US" sz="3200" b="1" dirty="0" smtClean="0">
                <a:solidFill>
                  <a:srgbClr val="7030A0"/>
                </a:solidFill>
              </a:rPr>
              <a:t>GPNP: Parturition..</a:t>
            </a:r>
            <a:r>
              <a:rPr lang="en-US" sz="3200" b="1" dirty="0" err="1" smtClean="0">
                <a:solidFill>
                  <a:srgbClr val="7030A0"/>
                </a:solidFill>
              </a:rPr>
              <a:t>Spl</a:t>
            </a:r>
            <a:r>
              <a:rPr lang="en-US" sz="3200" b="1" dirty="0" smtClean="0">
                <a:solidFill>
                  <a:srgbClr val="7030A0"/>
                </a:solidFill>
              </a:rPr>
              <a:t>  2</a:t>
            </a:r>
          </a:p>
        </p:txBody>
      </p:sp>
    </p:spTree>
    <p:extLst>
      <p:ext uri="{BB962C8B-B14F-4D97-AF65-F5344CB8AC3E}">
        <p14:creationId xmlns:p14="http://schemas.microsoft.com/office/powerpoint/2010/main" val="2000715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709765" y="1866880"/>
            <a:ext cx="6748435" cy="4457720"/>
          </a:xfrm>
        </p:spPr>
        <p:txBody>
          <a:bodyPr/>
          <a:lstStyle/>
          <a:p>
            <a:pPr eaLnBrk="1" hangingPunct="1">
              <a:lnSpc>
                <a:spcPct val="90000"/>
              </a:lnSpc>
              <a:buFontTx/>
              <a:buNone/>
            </a:pPr>
            <a:r>
              <a:rPr lang="en-US" sz="2400" b="1" dirty="0" smtClean="0">
                <a:solidFill>
                  <a:srgbClr val="C00000"/>
                </a:solidFill>
                <a:latin typeface="Calibri" panose="020F0502020204030204" pitchFamily="34" charset="0"/>
                <a:cs typeface="Calibri" panose="020F0502020204030204" pitchFamily="34" charset="0"/>
              </a:rPr>
              <a:t>I. Management of A New Born</a:t>
            </a:r>
            <a:r>
              <a:rPr lang="en-US" sz="2400" dirty="0" smtClean="0">
                <a:solidFill>
                  <a:srgbClr val="C00000"/>
                </a:solidFill>
                <a:latin typeface="Calibri" panose="020F0502020204030204" pitchFamily="34" charset="0"/>
                <a:cs typeface="Calibri" panose="020F0502020204030204" pitchFamily="34" charset="0"/>
              </a:rPr>
              <a:t> </a:t>
            </a:r>
          </a:p>
          <a:p>
            <a:pPr lvl="1"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Immediate care</a:t>
            </a:r>
          </a:p>
          <a:p>
            <a:pPr lvl="2" eaLnBrk="1" hangingPunct="1">
              <a:lnSpc>
                <a:spcPct val="90000"/>
              </a:lnSpc>
            </a:pPr>
            <a:r>
              <a:rPr lang="en-US" sz="1800" i="1" dirty="0" smtClean="0">
                <a:solidFill>
                  <a:srgbClr val="008000"/>
                </a:solidFill>
                <a:latin typeface="Calibri" panose="020F0502020204030204" pitchFamily="34" charset="0"/>
                <a:cs typeface="Calibri" panose="020F0502020204030204" pitchFamily="34" charset="0"/>
              </a:rPr>
              <a:t>Resuscitative care; </a:t>
            </a:r>
            <a:r>
              <a:rPr lang="en-US" sz="1800" i="1" dirty="0" err="1" smtClean="0">
                <a:solidFill>
                  <a:srgbClr val="008000"/>
                </a:solidFill>
                <a:latin typeface="Calibri" panose="020F0502020204030204" pitchFamily="34" charset="0"/>
                <a:cs typeface="Calibri" panose="020F0502020204030204" pitchFamily="34" charset="0"/>
              </a:rPr>
              <a:t>Vardhapana</a:t>
            </a:r>
            <a:r>
              <a:rPr lang="en-US" sz="1800" i="1" dirty="0" smtClean="0">
                <a:solidFill>
                  <a:srgbClr val="008000"/>
                </a:solidFill>
                <a:latin typeface="Calibri" panose="020F0502020204030204" pitchFamily="34" charset="0"/>
                <a:cs typeface="Calibri" panose="020F0502020204030204" pitchFamily="34" charset="0"/>
              </a:rPr>
              <a:t> and </a:t>
            </a:r>
            <a:r>
              <a:rPr lang="en-US" sz="1800" i="1" dirty="0" err="1" smtClean="0">
                <a:solidFill>
                  <a:srgbClr val="008000"/>
                </a:solidFill>
                <a:latin typeface="Calibri" panose="020F0502020204030204" pitchFamily="34" charset="0"/>
                <a:cs typeface="Calibri" panose="020F0502020204030204" pitchFamily="34" charset="0"/>
              </a:rPr>
              <a:t>Jaata</a:t>
            </a:r>
            <a:r>
              <a:rPr lang="en-US" sz="1800" i="1" dirty="0" smtClean="0">
                <a:solidFill>
                  <a:srgbClr val="008000"/>
                </a:solidFill>
                <a:latin typeface="Calibri" panose="020F0502020204030204" pitchFamily="34" charset="0"/>
                <a:cs typeface="Calibri" panose="020F0502020204030204" pitchFamily="34" charset="0"/>
              </a:rPr>
              <a:t> karma (Immune enhancement and fine-tuning homeostasis)</a:t>
            </a:r>
          </a:p>
          <a:p>
            <a:pPr lvl="1"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Protective care </a:t>
            </a:r>
          </a:p>
          <a:p>
            <a:pPr lvl="2" eaLnBrk="1" hangingPunct="1">
              <a:lnSpc>
                <a:spcPct val="90000"/>
              </a:lnSpc>
            </a:pPr>
            <a:r>
              <a:rPr lang="en-US" sz="1800" i="1" dirty="0" smtClean="0">
                <a:solidFill>
                  <a:srgbClr val="008000"/>
                </a:solidFill>
                <a:latin typeface="Calibri" panose="020F0502020204030204" pitchFamily="34" charset="0"/>
                <a:cs typeface="Calibri" panose="020F0502020204030204" pitchFamily="34" charset="0"/>
              </a:rPr>
              <a:t>( Quarantine coupled with specialty fumigations preventing a child from infections, allergens, pollutants etc and those having +</a:t>
            </a:r>
            <a:r>
              <a:rPr lang="en-US" sz="1800" i="1" dirty="0" err="1" smtClean="0">
                <a:solidFill>
                  <a:srgbClr val="008000"/>
                </a:solidFill>
                <a:latin typeface="Calibri" panose="020F0502020204030204" pitchFamily="34" charset="0"/>
                <a:cs typeface="Calibri" panose="020F0502020204030204" pitchFamily="34" charset="0"/>
              </a:rPr>
              <a:t>ve</a:t>
            </a:r>
            <a:r>
              <a:rPr lang="en-US" sz="1800" i="1" dirty="0" smtClean="0">
                <a:solidFill>
                  <a:srgbClr val="008000"/>
                </a:solidFill>
                <a:latin typeface="Calibri" panose="020F0502020204030204" pitchFamily="34" charset="0"/>
                <a:cs typeface="Calibri" panose="020F0502020204030204" pitchFamily="34" charset="0"/>
              </a:rPr>
              <a:t> effect on mental functions, immune power and growth; administration of honey, ghee &amp; few herb powders) </a:t>
            </a:r>
          </a:p>
          <a:p>
            <a:pPr lvl="1"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Nursing care </a:t>
            </a:r>
          </a:p>
          <a:p>
            <a:pPr lvl="2" eaLnBrk="1" hangingPunct="1">
              <a:lnSpc>
                <a:spcPct val="90000"/>
              </a:lnSpc>
            </a:pPr>
            <a:r>
              <a:rPr lang="en-US" sz="1800" i="1" dirty="0" smtClean="0">
                <a:solidFill>
                  <a:srgbClr val="008000"/>
                </a:solidFill>
                <a:latin typeface="Calibri" panose="020F0502020204030204" pitchFamily="34" charset="0"/>
                <a:cs typeface="Calibri" panose="020F0502020204030204" pitchFamily="34" charset="0"/>
              </a:rPr>
              <a:t>(Breast feeding and nutritional care)</a:t>
            </a:r>
          </a:p>
          <a:p>
            <a:pPr lvl="1" eaLnBrk="1" hangingPunct="1">
              <a:lnSpc>
                <a:spcPct val="90000"/>
              </a:lnSpc>
            </a:pPr>
            <a:r>
              <a:rPr lang="en-US" sz="2000" dirty="0" smtClean="0">
                <a:solidFill>
                  <a:schemeClr val="bg2">
                    <a:lumMod val="75000"/>
                  </a:schemeClr>
                </a:solidFill>
                <a:latin typeface="Calibri" panose="020F0502020204030204" pitchFamily="34" charset="0"/>
                <a:cs typeface="Calibri" panose="020F0502020204030204" pitchFamily="34" charset="0"/>
              </a:rPr>
              <a:t>Naming ceremony &amp; observing </a:t>
            </a:r>
            <a:r>
              <a:rPr lang="en-US" sz="2000" dirty="0" err="1" smtClean="0">
                <a:solidFill>
                  <a:schemeClr val="bg2">
                    <a:lumMod val="75000"/>
                  </a:schemeClr>
                </a:solidFill>
                <a:latin typeface="Calibri" panose="020F0502020204030204" pitchFamily="34" charset="0"/>
                <a:cs typeface="Calibri" panose="020F0502020204030204" pitchFamily="34" charset="0"/>
              </a:rPr>
              <a:t>Sanskara</a:t>
            </a:r>
            <a:r>
              <a:rPr lang="en-US" sz="2000" dirty="0" smtClean="0">
                <a:solidFill>
                  <a:schemeClr val="bg2">
                    <a:lumMod val="75000"/>
                  </a:schemeClr>
                </a:solidFill>
                <a:latin typeface="Calibri" panose="020F0502020204030204" pitchFamily="34" charset="0"/>
                <a:cs typeface="Calibri" panose="020F0502020204030204" pitchFamily="34" charset="0"/>
              </a:rPr>
              <a:t> times</a:t>
            </a:r>
          </a:p>
          <a:p>
            <a:pPr lvl="2" eaLnBrk="1" hangingPunct="1">
              <a:lnSpc>
                <a:spcPct val="90000"/>
              </a:lnSpc>
            </a:pPr>
            <a:r>
              <a:rPr lang="en-US" sz="1800" dirty="0" smtClean="0">
                <a:solidFill>
                  <a:srgbClr val="008000"/>
                </a:solidFill>
                <a:latin typeface="Calibri" panose="020F0502020204030204" pitchFamily="34" charset="0"/>
                <a:cs typeface="Calibri" panose="020F0502020204030204" pitchFamily="34" charset="0"/>
              </a:rPr>
              <a:t>(Providing the identity and monitoring G &amp; D)</a:t>
            </a:r>
          </a:p>
        </p:txBody>
      </p:sp>
      <p:sp>
        <p:nvSpPr>
          <p:cNvPr id="5" name="Rectangle 2"/>
          <p:cNvSpPr txBox="1">
            <a:spLocks noChangeArrowheads="1"/>
          </p:cNvSpPr>
          <p:nvPr/>
        </p:nvSpPr>
        <p:spPr>
          <a:xfrm>
            <a:off x="1458927" y="533400"/>
            <a:ext cx="6618273" cy="8382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7030A0"/>
                </a:solidFill>
                <a:effectLst/>
                <a:uLnTx/>
                <a:uFillTx/>
                <a:latin typeface="+mj-lt"/>
                <a:ea typeface="+mj-ea"/>
                <a:cs typeface="+mj-cs"/>
              </a:rPr>
              <a:t>GPNP: Points to observe –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7030A0"/>
                </a:solidFill>
                <a:effectLst/>
                <a:uLnTx/>
                <a:uFillTx/>
                <a:latin typeface="+mj-lt"/>
                <a:ea typeface="+mj-ea"/>
                <a:cs typeface="+mj-cs"/>
              </a:rPr>
              <a:t>Pediatric care 1</a:t>
            </a:r>
          </a:p>
        </p:txBody>
      </p:sp>
    </p:spTree>
    <p:extLst>
      <p:ext uri="{BB962C8B-B14F-4D97-AF65-F5344CB8AC3E}">
        <p14:creationId xmlns:p14="http://schemas.microsoft.com/office/powerpoint/2010/main" val="3497936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7620000" cy="5257800"/>
          </a:xfrm>
        </p:spPr>
        <p:txBody>
          <a:bodyPr>
            <a:noAutofit/>
          </a:bodyPr>
          <a:lstStyle/>
          <a:p>
            <a:r>
              <a:rPr lang="en-IN" sz="2400" dirty="0" smtClean="0">
                <a:solidFill>
                  <a:srgbClr val="C00000"/>
                </a:solidFill>
                <a:latin typeface="Calibri" panose="020F0502020204030204" pitchFamily="34" charset="0"/>
                <a:cs typeface="Calibri" panose="020F0502020204030204" pitchFamily="34" charset="0"/>
              </a:rPr>
              <a:t>Maternal and Infant mortality rate in India is showing an encouraging decline,</a:t>
            </a:r>
          </a:p>
          <a:p>
            <a:pPr lvl="1"/>
            <a:r>
              <a:rPr lang="en-IN" sz="2000" dirty="0" smtClean="0">
                <a:solidFill>
                  <a:schemeClr val="bg2">
                    <a:lumMod val="75000"/>
                  </a:schemeClr>
                </a:solidFill>
                <a:latin typeface="Calibri" panose="020F0502020204030204" pitchFamily="34" charset="0"/>
                <a:cs typeface="Calibri" panose="020F0502020204030204" pitchFamily="34" charset="0"/>
              </a:rPr>
              <a:t>MMR from 254/100,000 in 2004 to 167/100,000 in 2013</a:t>
            </a:r>
          </a:p>
          <a:p>
            <a:pPr lvl="1"/>
            <a:r>
              <a:rPr lang="en-IN" sz="2000" dirty="0" smtClean="0">
                <a:solidFill>
                  <a:schemeClr val="bg2">
                    <a:lumMod val="75000"/>
                  </a:schemeClr>
                </a:solidFill>
                <a:latin typeface="Calibri" panose="020F0502020204030204" pitchFamily="34" charset="0"/>
                <a:cs typeface="Calibri" panose="020F0502020204030204" pitchFamily="34" charset="0"/>
              </a:rPr>
              <a:t>IMR from 50/1000 in 2009 to 42/1000 in 2012 births; even preschool child mortality is </a:t>
            </a:r>
            <a:r>
              <a:rPr lang="en-IN" sz="2000" dirty="0" smtClean="0">
                <a:solidFill>
                  <a:schemeClr val="bg2">
                    <a:lumMod val="75000"/>
                  </a:schemeClr>
                </a:solidFill>
                <a:latin typeface="Calibri" panose="020F0502020204030204" pitchFamily="34" charset="0"/>
                <a:cs typeface="Calibri" panose="020F0502020204030204" pitchFamily="34" charset="0"/>
              </a:rPr>
              <a:t>showing higher declines</a:t>
            </a:r>
            <a:endParaRPr lang="en-IN" sz="2000" dirty="0" smtClean="0">
              <a:solidFill>
                <a:schemeClr val="bg2">
                  <a:lumMod val="75000"/>
                </a:schemeClr>
              </a:solidFill>
              <a:latin typeface="Calibri" panose="020F0502020204030204" pitchFamily="34" charset="0"/>
              <a:cs typeface="Calibri" panose="020F0502020204030204" pitchFamily="34" charset="0"/>
            </a:endParaRPr>
          </a:p>
          <a:p>
            <a:pPr lvl="2"/>
            <a:r>
              <a:rPr lang="en-IN" sz="1800" b="1" i="1" dirty="0" smtClean="0">
                <a:solidFill>
                  <a:srgbClr val="008000"/>
                </a:solidFill>
                <a:latin typeface="Calibri" panose="020F0502020204030204" pitchFamily="34" charset="0"/>
                <a:cs typeface="Calibri" panose="020F0502020204030204" pitchFamily="34" charset="0"/>
              </a:rPr>
              <a:t>Still, the loss of a mother’s or a child’s life may be understood only by them, whose </a:t>
            </a:r>
            <a:r>
              <a:rPr lang="en-IN" sz="1800" b="1" i="1" dirty="0" smtClean="0">
                <a:solidFill>
                  <a:srgbClr val="008000"/>
                </a:solidFill>
                <a:latin typeface="Calibri" panose="020F0502020204030204" pitchFamily="34" charset="0"/>
                <a:cs typeface="Calibri" panose="020F0502020204030204" pitchFamily="34" charset="0"/>
              </a:rPr>
              <a:t>family lost </a:t>
            </a:r>
            <a:r>
              <a:rPr lang="en-IN" sz="1800" b="1" i="1" dirty="0" smtClean="0">
                <a:solidFill>
                  <a:srgbClr val="008000"/>
                </a:solidFill>
                <a:latin typeface="Calibri" panose="020F0502020204030204" pitchFamily="34" charset="0"/>
                <a:cs typeface="Calibri" panose="020F0502020204030204" pitchFamily="34" charset="0"/>
              </a:rPr>
              <a:t>it</a:t>
            </a:r>
          </a:p>
          <a:p>
            <a:pPr lvl="2"/>
            <a:r>
              <a:rPr lang="en-IN" sz="1800" i="1" dirty="0" smtClean="0">
                <a:solidFill>
                  <a:srgbClr val="008000"/>
                </a:solidFill>
                <a:latin typeface="Calibri" panose="020F0502020204030204" pitchFamily="34" charset="0"/>
                <a:cs typeface="Calibri" panose="020F0502020204030204" pitchFamily="34" charset="0"/>
              </a:rPr>
              <a:t>India has to go along way to go to be on par with developing countries</a:t>
            </a:r>
          </a:p>
          <a:p>
            <a:r>
              <a:rPr lang="en-IN" sz="2400" dirty="0" smtClean="0">
                <a:solidFill>
                  <a:srgbClr val="C00000"/>
                </a:solidFill>
                <a:latin typeface="Calibri" panose="020F0502020204030204" pitchFamily="34" charset="0"/>
                <a:cs typeface="Calibri" panose="020F0502020204030204" pitchFamily="34" charset="0"/>
              </a:rPr>
              <a:t>Literacy and social issues are major factors that have led to high maternal deaths. </a:t>
            </a:r>
            <a:r>
              <a:rPr lang="en-IN" sz="2400" dirty="0" smtClean="0">
                <a:solidFill>
                  <a:srgbClr val="C00000"/>
                </a:solidFill>
                <a:latin typeface="Calibri" panose="020F0502020204030204" pitchFamily="34" charset="0"/>
                <a:cs typeface="Calibri" panose="020F0502020204030204" pitchFamily="34" charset="0"/>
              </a:rPr>
              <a:t>Rural girls married when young  </a:t>
            </a:r>
            <a:r>
              <a:rPr lang="en-IN" sz="2400" dirty="0" smtClean="0">
                <a:solidFill>
                  <a:srgbClr val="C00000"/>
                </a:solidFill>
                <a:latin typeface="Calibri" panose="020F0502020204030204" pitchFamily="34" charset="0"/>
                <a:cs typeface="Calibri" panose="020F0502020204030204" pitchFamily="34" charset="0"/>
              </a:rPr>
              <a:t>and </a:t>
            </a:r>
            <a:r>
              <a:rPr lang="en-IN" sz="2400" dirty="0" smtClean="0">
                <a:solidFill>
                  <a:srgbClr val="C00000"/>
                </a:solidFill>
                <a:latin typeface="Calibri" panose="020F0502020204030204" pitchFamily="34" charset="0"/>
                <a:cs typeface="Calibri" panose="020F0502020204030204" pitchFamily="34" charset="0"/>
              </a:rPr>
              <a:t>have </a:t>
            </a:r>
            <a:r>
              <a:rPr lang="en-IN" sz="2400" dirty="0" smtClean="0">
                <a:solidFill>
                  <a:srgbClr val="C00000"/>
                </a:solidFill>
                <a:latin typeface="Calibri" panose="020F0502020204030204" pitchFamily="34" charset="0"/>
                <a:cs typeface="Calibri" panose="020F0502020204030204" pitchFamily="34" charset="0"/>
              </a:rPr>
              <a:t>little knowledge about early pregnancy</a:t>
            </a:r>
          </a:p>
          <a:p>
            <a:pPr lvl="1"/>
            <a:r>
              <a:rPr lang="en-IN" sz="2000" dirty="0" smtClean="0">
                <a:solidFill>
                  <a:schemeClr val="bg2">
                    <a:lumMod val="75000"/>
                  </a:schemeClr>
                </a:solidFill>
                <a:latin typeface="Calibri" panose="020F0502020204030204" pitchFamily="34" charset="0"/>
                <a:cs typeface="Calibri" panose="020F0502020204030204" pitchFamily="34" charset="0"/>
              </a:rPr>
              <a:t>Poor hygiene and compromised nutrition responsible for high Infant and child mortality, </a:t>
            </a:r>
          </a:p>
          <a:p>
            <a:pPr lvl="2"/>
            <a:r>
              <a:rPr lang="en-IN" sz="1800" i="1" dirty="0" smtClean="0">
                <a:solidFill>
                  <a:srgbClr val="008000"/>
                </a:solidFill>
                <a:latin typeface="Calibri" panose="020F0502020204030204" pitchFamily="34" charset="0"/>
                <a:cs typeface="Calibri" panose="020F0502020204030204" pitchFamily="34" charset="0"/>
              </a:rPr>
              <a:t>hence the need of a higher awareness on right kind of care and diet</a:t>
            </a:r>
            <a:endParaRPr lang="en-IN" sz="1800" i="1" dirty="0">
              <a:solidFill>
                <a:srgbClr val="008000"/>
              </a:solidFill>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1447800" y="304800"/>
            <a:ext cx="6781800" cy="953622"/>
          </a:xfrm>
        </p:spPr>
        <p:txBody>
          <a:bodyPr>
            <a:normAutofit/>
          </a:bodyPr>
          <a:lstStyle/>
          <a:p>
            <a:pPr algn="ctr"/>
            <a:r>
              <a:rPr lang="en-IN" sz="2800" b="1" dirty="0" smtClean="0">
                <a:solidFill>
                  <a:srgbClr val="7030A0"/>
                </a:solidFill>
              </a:rPr>
              <a:t>Public Health initiatives in India - A bird’s eye view 1</a:t>
            </a:r>
            <a:endParaRPr lang="en-IN" sz="2800" b="1" dirty="0">
              <a:solidFill>
                <a:srgbClr val="7030A0"/>
              </a:solidFill>
            </a:endParaRPr>
          </a:p>
        </p:txBody>
      </p:sp>
    </p:spTree>
    <p:extLst>
      <p:ext uri="{BB962C8B-B14F-4D97-AF65-F5344CB8AC3E}">
        <p14:creationId xmlns:p14="http://schemas.microsoft.com/office/powerpoint/2010/main" val="3617581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609600" y="1295401"/>
            <a:ext cx="8382000" cy="4227534"/>
          </a:xfrm>
        </p:spPr>
        <p:txBody>
          <a:bodyPr/>
          <a:lstStyle/>
          <a:p>
            <a:pPr eaLnBrk="1" hangingPunct="1"/>
            <a:r>
              <a:rPr lang="en-US" sz="1800" b="1" dirty="0" smtClean="0">
                <a:solidFill>
                  <a:srgbClr val="C00000"/>
                </a:solidFill>
                <a:latin typeface="Calibri" panose="020F0502020204030204" pitchFamily="34" charset="0"/>
                <a:cs typeface="Calibri" panose="020F0502020204030204" pitchFamily="34" charset="0"/>
              </a:rPr>
              <a:t>JAAT KARMA* - Offering the ‘Ghee &amp; Honey’ mix: </a:t>
            </a:r>
          </a:p>
          <a:p>
            <a:pPr eaLnBrk="1" hangingPunct="1">
              <a:buNone/>
            </a:pPr>
            <a:r>
              <a:rPr lang="en-US" sz="1800" dirty="0" smtClean="0">
                <a:solidFill>
                  <a:schemeClr val="bg2">
                    <a:lumMod val="75000"/>
                  </a:schemeClr>
                </a:solidFill>
                <a:latin typeface="Calibri" panose="020F0502020204030204" pitchFamily="34" charset="0"/>
                <a:cs typeface="Calibri" panose="020F0502020204030204" pitchFamily="34" charset="0"/>
              </a:rPr>
              <a:t>	Offering mother’s breast; placing a water pot near the head</a:t>
            </a:r>
          </a:p>
          <a:p>
            <a:pPr lvl="1" eaLnBrk="1" hangingPunct="1"/>
            <a:r>
              <a:rPr lang="en-US" sz="1600" b="1" i="1" dirty="0" smtClean="0">
                <a:solidFill>
                  <a:srgbClr val="008000"/>
                </a:solidFill>
                <a:latin typeface="Calibri" panose="020F0502020204030204" pitchFamily="34" charset="0"/>
                <a:cs typeface="Calibri" panose="020F0502020204030204" pitchFamily="34" charset="0"/>
              </a:rPr>
              <a:t>Use of honey &amp; ghee* together is considered to be toxic in Ayurveda; hypothetically, giving them together immediately after birth and continually for a fixed period is aimed at enhancing child’s power to fight against ‘disease causing forces’ and increase the child’s resistance to poisoning at a later stage. Such children suffer less from poisoning.</a:t>
            </a:r>
          </a:p>
          <a:p>
            <a:pPr eaLnBrk="1" hangingPunct="1"/>
            <a:r>
              <a:rPr lang="en-US" sz="1800" b="1" dirty="0" smtClean="0">
                <a:latin typeface="Calibri" panose="020F0502020204030204" pitchFamily="34" charset="0"/>
                <a:cs typeface="Calibri" panose="020F0502020204030204" pitchFamily="34" charset="0"/>
              </a:rPr>
              <a:t>SUVARNA-PRASHANA*: </a:t>
            </a:r>
          </a:p>
          <a:p>
            <a:pPr marL="400050" lvl="1" indent="0">
              <a:buNone/>
            </a:pPr>
            <a:r>
              <a:rPr lang="en-US" sz="1800" dirty="0" smtClean="0">
                <a:solidFill>
                  <a:schemeClr val="bg2">
                    <a:lumMod val="75000"/>
                  </a:schemeClr>
                </a:solidFill>
                <a:latin typeface="Calibri" panose="020F0502020204030204" pitchFamily="34" charset="0"/>
                <a:cs typeface="Calibri" panose="020F0502020204030204" pitchFamily="34" charset="0"/>
              </a:rPr>
              <a:t>Offering orally, the Gold leaves or </a:t>
            </a:r>
            <a:r>
              <a:rPr lang="en-US" sz="1800" dirty="0" err="1" smtClean="0">
                <a:solidFill>
                  <a:schemeClr val="bg2">
                    <a:lumMod val="75000"/>
                  </a:schemeClr>
                </a:solidFill>
                <a:latin typeface="Calibri" panose="020F0502020204030204" pitchFamily="34" charset="0"/>
                <a:cs typeface="Calibri" panose="020F0502020204030204" pitchFamily="34" charset="0"/>
              </a:rPr>
              <a:t>bhasma</a:t>
            </a:r>
            <a:r>
              <a:rPr lang="en-US" sz="1800" dirty="0" smtClean="0">
                <a:solidFill>
                  <a:schemeClr val="bg2">
                    <a:lumMod val="75000"/>
                  </a:schemeClr>
                </a:solidFill>
                <a:latin typeface="Calibri" panose="020F0502020204030204" pitchFamily="34" charset="0"/>
                <a:cs typeface="Calibri" panose="020F0502020204030204" pitchFamily="34" charset="0"/>
              </a:rPr>
              <a:t> and few immuno-modulatory herbs like: Brahmi, </a:t>
            </a:r>
            <a:r>
              <a:rPr lang="en-US" sz="1800" dirty="0" err="1" smtClean="0">
                <a:solidFill>
                  <a:schemeClr val="bg2">
                    <a:lumMod val="75000"/>
                  </a:schemeClr>
                </a:solidFill>
                <a:latin typeface="Calibri" panose="020F0502020204030204" pitchFamily="34" charset="0"/>
                <a:cs typeface="Calibri" panose="020F0502020204030204" pitchFamily="34" charset="0"/>
              </a:rPr>
              <a:t>Vacha</a:t>
            </a:r>
            <a:r>
              <a:rPr lang="en-US" sz="1800" dirty="0" smtClean="0">
                <a:solidFill>
                  <a:schemeClr val="bg2">
                    <a:lumMod val="75000"/>
                  </a:schemeClr>
                </a:solidFill>
                <a:latin typeface="Calibri" panose="020F0502020204030204" pitchFamily="34" charset="0"/>
                <a:cs typeface="Calibri" panose="020F0502020204030204" pitchFamily="34" charset="0"/>
              </a:rPr>
              <a:t>, </a:t>
            </a:r>
            <a:r>
              <a:rPr lang="en-US" sz="1800" dirty="0" err="1" smtClean="0">
                <a:solidFill>
                  <a:schemeClr val="bg2">
                    <a:lumMod val="75000"/>
                  </a:schemeClr>
                </a:solidFill>
                <a:latin typeface="Calibri" panose="020F0502020204030204" pitchFamily="34" charset="0"/>
                <a:cs typeface="Calibri" panose="020F0502020204030204" pitchFamily="34" charset="0"/>
              </a:rPr>
              <a:t>Balaa</a:t>
            </a:r>
            <a:r>
              <a:rPr lang="en-US" sz="1800" dirty="0" smtClean="0">
                <a:solidFill>
                  <a:schemeClr val="bg2">
                    <a:lumMod val="75000"/>
                  </a:schemeClr>
                </a:solidFill>
                <a:latin typeface="Calibri" panose="020F0502020204030204" pitchFamily="34" charset="0"/>
                <a:cs typeface="Calibri" panose="020F0502020204030204" pitchFamily="34" charset="0"/>
              </a:rPr>
              <a:t>, Ananta, </a:t>
            </a:r>
            <a:r>
              <a:rPr lang="en-US" sz="1800" dirty="0" err="1" smtClean="0">
                <a:solidFill>
                  <a:schemeClr val="bg2">
                    <a:lumMod val="75000"/>
                  </a:schemeClr>
                </a:solidFill>
                <a:latin typeface="Calibri" panose="020F0502020204030204" pitchFamily="34" charset="0"/>
                <a:cs typeface="Calibri" panose="020F0502020204030204" pitchFamily="34" charset="0"/>
              </a:rPr>
              <a:t>Kushtha</a:t>
            </a:r>
            <a:r>
              <a:rPr lang="en-US" sz="1800" dirty="0" smtClean="0">
                <a:solidFill>
                  <a:schemeClr val="bg2">
                    <a:lumMod val="75000"/>
                  </a:schemeClr>
                </a:solidFill>
                <a:latin typeface="Calibri" panose="020F0502020204030204" pitchFamily="34" charset="0"/>
                <a:cs typeface="Calibri" panose="020F0502020204030204" pitchFamily="34" charset="0"/>
              </a:rPr>
              <a:t>, </a:t>
            </a:r>
            <a:r>
              <a:rPr lang="en-US" sz="1800" dirty="0" err="1" smtClean="0">
                <a:solidFill>
                  <a:schemeClr val="bg2">
                    <a:lumMod val="75000"/>
                  </a:schemeClr>
                </a:solidFill>
                <a:latin typeface="Calibri" panose="020F0502020204030204" pitchFamily="34" charset="0"/>
                <a:cs typeface="Calibri" panose="020F0502020204030204" pitchFamily="34" charset="0"/>
              </a:rPr>
              <a:t>Shatavari</a:t>
            </a:r>
            <a:r>
              <a:rPr lang="en-US" sz="1800" dirty="0" smtClean="0">
                <a:solidFill>
                  <a:schemeClr val="bg2">
                    <a:lumMod val="75000"/>
                  </a:schemeClr>
                </a:solidFill>
                <a:latin typeface="Calibri" panose="020F0502020204030204" pitchFamily="34" charset="0"/>
                <a:cs typeface="Calibri" panose="020F0502020204030204" pitchFamily="34" charset="0"/>
              </a:rPr>
              <a:t> etc., along with honey &amp; ghee</a:t>
            </a:r>
          </a:p>
          <a:p>
            <a:pPr lvl="1" eaLnBrk="1" hangingPunct="1"/>
            <a:r>
              <a:rPr lang="en-US" sz="1600" b="1" i="1" dirty="0" smtClean="0">
                <a:solidFill>
                  <a:srgbClr val="008000"/>
                </a:solidFill>
                <a:latin typeface="Calibri" panose="020F0502020204030204" pitchFamily="34" charset="0"/>
                <a:cs typeface="Calibri" panose="020F0502020204030204" pitchFamily="34" charset="0"/>
              </a:rPr>
              <a:t>Unique to </a:t>
            </a:r>
            <a:r>
              <a:rPr lang="en-US" sz="1600" b="1" i="1" dirty="0" err="1" smtClean="0">
                <a:solidFill>
                  <a:srgbClr val="008000"/>
                </a:solidFill>
                <a:latin typeface="Calibri" panose="020F0502020204030204" pitchFamily="34" charset="0"/>
                <a:cs typeface="Calibri" panose="020F0502020204030204" pitchFamily="34" charset="0"/>
              </a:rPr>
              <a:t>Ayurveda</a:t>
            </a:r>
            <a:r>
              <a:rPr lang="en-US" sz="1600" b="1" i="1" dirty="0" smtClean="0">
                <a:solidFill>
                  <a:srgbClr val="008000"/>
                </a:solidFill>
                <a:latin typeface="Calibri" panose="020F0502020204030204" pitchFamily="34" charset="0"/>
                <a:cs typeface="Calibri" panose="020F0502020204030204" pitchFamily="34" charset="0"/>
              </a:rPr>
              <a:t>. While the rationale of honey &amp; ghee is mentioned in the foregoing, their use in combination with pure micronized gold leaves (or </a:t>
            </a:r>
            <a:r>
              <a:rPr lang="en-US" sz="1600" b="1" i="1" dirty="0" err="1" smtClean="0">
                <a:solidFill>
                  <a:srgbClr val="008000"/>
                </a:solidFill>
                <a:latin typeface="Calibri" panose="020F0502020204030204" pitchFamily="34" charset="0"/>
                <a:cs typeface="Calibri" panose="020F0502020204030204" pitchFamily="34" charset="0"/>
              </a:rPr>
              <a:t>calx</a:t>
            </a:r>
            <a:r>
              <a:rPr lang="en-US" sz="1600" b="1" i="1" dirty="0" smtClean="0">
                <a:solidFill>
                  <a:srgbClr val="008000"/>
                </a:solidFill>
                <a:latin typeface="Calibri" panose="020F0502020204030204" pitchFamily="34" charset="0"/>
                <a:cs typeface="Calibri" panose="020F0502020204030204" pitchFamily="34" charset="0"/>
              </a:rPr>
              <a:t> of gold - </a:t>
            </a:r>
            <a:r>
              <a:rPr lang="en-US" sz="1600" b="1" i="1" dirty="0" err="1" smtClean="0">
                <a:solidFill>
                  <a:srgbClr val="008000"/>
                </a:solidFill>
                <a:latin typeface="Calibri" panose="020F0502020204030204" pitchFamily="34" charset="0"/>
                <a:cs typeface="Calibri" panose="020F0502020204030204" pitchFamily="34" charset="0"/>
              </a:rPr>
              <a:t>Suvarna</a:t>
            </a:r>
            <a:r>
              <a:rPr lang="en-US" sz="1600" b="1" i="1" dirty="0" smtClean="0">
                <a:solidFill>
                  <a:srgbClr val="008000"/>
                </a:solidFill>
                <a:latin typeface="Calibri" panose="020F0502020204030204" pitchFamily="34" charset="0"/>
                <a:cs typeface="Calibri" panose="020F0502020204030204" pitchFamily="34" charset="0"/>
              </a:rPr>
              <a:t> </a:t>
            </a:r>
            <a:r>
              <a:rPr lang="en-US" sz="1600" b="1" i="1" dirty="0" err="1" smtClean="0">
                <a:solidFill>
                  <a:srgbClr val="008000"/>
                </a:solidFill>
                <a:latin typeface="Calibri" panose="020F0502020204030204" pitchFamily="34" charset="0"/>
                <a:cs typeface="Calibri" panose="020F0502020204030204" pitchFamily="34" charset="0"/>
              </a:rPr>
              <a:t>bhasma</a:t>
            </a:r>
            <a:r>
              <a:rPr lang="en-US" sz="1600" b="1" i="1" dirty="0" smtClean="0">
                <a:solidFill>
                  <a:srgbClr val="008000"/>
                </a:solidFill>
                <a:latin typeface="Calibri" panose="020F0502020204030204" pitchFamily="34" charset="0"/>
                <a:cs typeface="Calibri" panose="020F0502020204030204" pitchFamily="34" charset="0"/>
              </a:rPr>
              <a:t>) added with herbs useful for brain, muscles, skin or other tissues is strengthens all systems right from the time of birth. Gold is essential for neuro-chemistry: </a:t>
            </a:r>
          </a:p>
          <a:p>
            <a:pPr lvl="2" eaLnBrk="1" hangingPunct="1"/>
            <a:r>
              <a:rPr lang="en-US" sz="1400" i="1" dirty="0" smtClean="0">
                <a:solidFill>
                  <a:srgbClr val="0000FF"/>
                </a:solidFill>
                <a:latin typeface="Calibri" panose="020F0502020204030204" pitchFamily="34" charset="0"/>
                <a:cs typeface="Calibri" panose="020F0502020204030204" pitchFamily="34" charset="0"/>
              </a:rPr>
              <a:t>if continued for one month, it prevents from all diseases during infancy like fever or </a:t>
            </a:r>
            <a:r>
              <a:rPr lang="en-US" sz="1400" i="1" dirty="0" err="1" smtClean="0">
                <a:solidFill>
                  <a:srgbClr val="0000FF"/>
                </a:solidFill>
                <a:latin typeface="Calibri" panose="020F0502020204030204" pitchFamily="34" charset="0"/>
                <a:cs typeface="Calibri" panose="020F0502020204030204" pitchFamily="34" charset="0"/>
              </a:rPr>
              <a:t>diarrhoeas</a:t>
            </a:r>
            <a:r>
              <a:rPr lang="en-US" sz="1400" i="1" dirty="0" smtClean="0">
                <a:solidFill>
                  <a:srgbClr val="0000FF"/>
                </a:solidFill>
                <a:latin typeface="Calibri" panose="020F0502020204030204" pitchFamily="34" charset="0"/>
                <a:cs typeface="Calibri" panose="020F0502020204030204" pitchFamily="34" charset="0"/>
              </a:rPr>
              <a:t> </a:t>
            </a:r>
          </a:p>
          <a:p>
            <a:pPr lvl="2" eaLnBrk="1" hangingPunct="1"/>
            <a:r>
              <a:rPr lang="en-US" sz="1400" i="1" dirty="0" smtClean="0">
                <a:solidFill>
                  <a:srgbClr val="0000FF"/>
                </a:solidFill>
                <a:latin typeface="Calibri" panose="020F0502020204030204" pitchFamily="34" charset="0"/>
                <a:cs typeface="Calibri" panose="020F0502020204030204" pitchFamily="34" charset="0"/>
              </a:rPr>
              <a:t>For six months or even a year, makes the baby immunologically strong and extremely intelligent</a:t>
            </a:r>
          </a:p>
        </p:txBody>
      </p:sp>
      <p:sp>
        <p:nvSpPr>
          <p:cNvPr id="8195" name="Rectangle 5"/>
          <p:cNvSpPr>
            <a:spLocks noGrp="1" noChangeArrowheads="1"/>
          </p:cNvSpPr>
          <p:nvPr>
            <p:ph type="title"/>
          </p:nvPr>
        </p:nvSpPr>
        <p:spPr>
          <a:xfrm>
            <a:off x="500034" y="188640"/>
            <a:ext cx="8005762" cy="1106760"/>
          </a:xfrm>
          <a:noFill/>
        </p:spPr>
        <p:txBody>
          <a:bodyPr>
            <a:normAutofit fontScale="90000"/>
          </a:bodyPr>
          <a:lstStyle/>
          <a:p>
            <a:pPr algn="ctr"/>
            <a:r>
              <a:rPr lang="en-US" b="1" dirty="0" smtClean="0">
                <a:solidFill>
                  <a:srgbClr val="7030A0"/>
                </a:solidFill>
              </a:rPr>
              <a:t/>
            </a:r>
            <a:br>
              <a:rPr lang="en-US" b="1" dirty="0" smtClean="0">
                <a:solidFill>
                  <a:srgbClr val="7030A0"/>
                </a:solidFill>
              </a:rPr>
            </a:br>
            <a:r>
              <a:rPr lang="en-US" sz="3100" b="1" dirty="0" smtClean="0">
                <a:solidFill>
                  <a:srgbClr val="7030A0"/>
                </a:solidFill>
              </a:rPr>
              <a:t>GPNP: Tips from Ayurveda…</a:t>
            </a:r>
            <a:r>
              <a:rPr lang="en-US" sz="3100" b="1" dirty="0" err="1" smtClean="0">
                <a:solidFill>
                  <a:srgbClr val="7030A0"/>
                </a:solidFill>
              </a:rPr>
              <a:t>Paediatrics</a:t>
            </a:r>
            <a:r>
              <a:rPr lang="en-US" sz="3100" b="1" dirty="0" smtClean="0">
                <a:solidFill>
                  <a:srgbClr val="7030A0"/>
                </a:solidFill>
              </a:rPr>
              <a:t>  3 </a:t>
            </a:r>
            <a:r>
              <a:rPr lang="en-US" sz="2800" b="1" dirty="0" smtClean="0">
                <a:solidFill>
                  <a:srgbClr val="7030A0"/>
                </a:solidFill>
              </a:rPr>
              <a:t/>
            </a:r>
            <a:br>
              <a:rPr lang="en-US" sz="2800" b="1" dirty="0" smtClean="0">
                <a:solidFill>
                  <a:srgbClr val="7030A0"/>
                </a:solidFill>
              </a:rPr>
            </a:br>
            <a:r>
              <a:rPr lang="en-US" sz="2200" b="1" dirty="0" smtClean="0">
                <a:solidFill>
                  <a:srgbClr val="FF0000"/>
                </a:solidFill>
                <a:latin typeface="Arial" charset="0"/>
              </a:rPr>
              <a:t>Immediate Management……..Contd.</a:t>
            </a:r>
            <a:r>
              <a:rPr lang="en-US" b="1" dirty="0" smtClean="0">
                <a:solidFill>
                  <a:srgbClr val="7030A0"/>
                </a:solidFill>
                <a:latin typeface="Arial" charset="0"/>
              </a:rPr>
              <a:t/>
            </a:r>
            <a:br>
              <a:rPr lang="en-US" b="1" dirty="0" smtClean="0">
                <a:solidFill>
                  <a:srgbClr val="7030A0"/>
                </a:solidFill>
                <a:latin typeface="Arial" charset="0"/>
              </a:rPr>
            </a:br>
            <a:endParaRPr lang="en-US" b="1" dirty="0" smtClean="0">
              <a:solidFill>
                <a:srgbClr val="7030A0"/>
              </a:solidFill>
            </a:endParaRPr>
          </a:p>
        </p:txBody>
      </p:sp>
      <p:sp>
        <p:nvSpPr>
          <p:cNvPr id="4" name="Rounded Rectangle 3"/>
          <p:cNvSpPr/>
          <p:nvPr/>
        </p:nvSpPr>
        <p:spPr>
          <a:xfrm>
            <a:off x="1371600" y="5522934"/>
            <a:ext cx="7543800" cy="1182665"/>
          </a:xfrm>
          <a:prstGeom prst="roundRect">
            <a:avLst/>
          </a:prstGeom>
          <a:solidFill>
            <a:schemeClr val="bg1"/>
          </a:solidFill>
          <a:ln>
            <a:solidFill>
              <a:srgbClr val="03136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smtClean="0">
                <a:solidFill>
                  <a:schemeClr val="tx2"/>
                </a:solidFill>
                <a:latin typeface="Segoe Print" pitchFamily="2" charset="0"/>
              </a:rPr>
              <a:t>The TRIDOSHA </a:t>
            </a:r>
            <a:r>
              <a:rPr lang="en-US" sz="1200" dirty="0">
                <a:solidFill>
                  <a:schemeClr val="tx2"/>
                </a:solidFill>
                <a:latin typeface="Segoe Print" pitchFamily="2" charset="0"/>
              </a:rPr>
              <a:t>THEORY logic behind the use of honey, ghee &amp; gold together immediately after birth is that, during the process and movements of </a:t>
            </a:r>
            <a:r>
              <a:rPr lang="en-US" sz="1200" dirty="0" err="1">
                <a:solidFill>
                  <a:schemeClr val="tx2"/>
                </a:solidFill>
                <a:latin typeface="Segoe Print" pitchFamily="2" charset="0"/>
              </a:rPr>
              <a:t>labour</a:t>
            </a:r>
            <a:r>
              <a:rPr lang="en-US" sz="1200" dirty="0">
                <a:solidFill>
                  <a:schemeClr val="tx2"/>
                </a:solidFill>
                <a:latin typeface="Segoe Print" pitchFamily="2" charset="0"/>
              </a:rPr>
              <a:t> before delivery, baby </a:t>
            </a:r>
            <a:r>
              <a:rPr lang="en-US" sz="1200" dirty="0" smtClean="0">
                <a:solidFill>
                  <a:schemeClr val="tx2"/>
                </a:solidFill>
                <a:latin typeface="Segoe Print" pitchFamily="2" charset="0"/>
              </a:rPr>
              <a:t>undergoes </a:t>
            </a:r>
            <a:r>
              <a:rPr lang="en-US" sz="1200" dirty="0">
                <a:solidFill>
                  <a:schemeClr val="tx2"/>
                </a:solidFill>
                <a:latin typeface="Segoe Print" pitchFamily="2" charset="0"/>
              </a:rPr>
              <a:t>lots of torture because of which all his </a:t>
            </a:r>
            <a:r>
              <a:rPr lang="en-US" sz="1200" dirty="0" err="1" smtClean="0">
                <a:solidFill>
                  <a:schemeClr val="tx2"/>
                </a:solidFill>
                <a:latin typeface="Segoe Print" pitchFamily="2" charset="0"/>
              </a:rPr>
              <a:t>doshas</a:t>
            </a:r>
            <a:r>
              <a:rPr lang="en-US" sz="1200" dirty="0" smtClean="0">
                <a:solidFill>
                  <a:schemeClr val="tx2"/>
                </a:solidFill>
                <a:latin typeface="Segoe Print" pitchFamily="2" charset="0"/>
              </a:rPr>
              <a:t> </a:t>
            </a:r>
            <a:r>
              <a:rPr lang="en-US" sz="1200" dirty="0">
                <a:solidFill>
                  <a:schemeClr val="tx2"/>
                </a:solidFill>
                <a:latin typeface="Segoe Print" pitchFamily="2" charset="0"/>
              </a:rPr>
              <a:t>undergo severe turmoil. Therefore, honey which is mainly ‘</a:t>
            </a:r>
            <a:r>
              <a:rPr lang="en-US" sz="1200" dirty="0" err="1">
                <a:solidFill>
                  <a:schemeClr val="tx2"/>
                </a:solidFill>
                <a:latin typeface="Segoe Print" pitchFamily="2" charset="0"/>
              </a:rPr>
              <a:t>Kaphashamak</a:t>
            </a:r>
            <a:r>
              <a:rPr lang="en-US" sz="1200" dirty="0">
                <a:solidFill>
                  <a:schemeClr val="tx2"/>
                </a:solidFill>
                <a:latin typeface="Segoe Print" pitchFamily="2" charset="0"/>
              </a:rPr>
              <a:t>’ pacifies disturbed ‘</a:t>
            </a:r>
            <a:r>
              <a:rPr lang="en-US" sz="1200" dirty="0" err="1">
                <a:solidFill>
                  <a:schemeClr val="tx2"/>
                </a:solidFill>
                <a:latin typeface="Segoe Print" pitchFamily="2" charset="0"/>
              </a:rPr>
              <a:t>Kapha</a:t>
            </a:r>
            <a:r>
              <a:rPr lang="en-US" sz="1200" dirty="0">
                <a:solidFill>
                  <a:schemeClr val="tx2"/>
                </a:solidFill>
                <a:latin typeface="Segoe Print" pitchFamily="2" charset="0"/>
              </a:rPr>
              <a:t>’. Similarly, Ghee arrests augmented ‘</a:t>
            </a:r>
            <a:r>
              <a:rPr lang="en-US" sz="1200" dirty="0" err="1">
                <a:solidFill>
                  <a:schemeClr val="tx2"/>
                </a:solidFill>
                <a:latin typeface="Segoe Print" pitchFamily="2" charset="0"/>
              </a:rPr>
              <a:t>Pitta</a:t>
            </a:r>
            <a:r>
              <a:rPr lang="en-US" sz="1200" dirty="0">
                <a:solidFill>
                  <a:schemeClr val="tx2"/>
                </a:solidFill>
                <a:latin typeface="Segoe Print" pitchFamily="2" charset="0"/>
              </a:rPr>
              <a:t>’ and Gold which is </a:t>
            </a:r>
            <a:r>
              <a:rPr lang="en-US" sz="1200" dirty="0" err="1">
                <a:solidFill>
                  <a:schemeClr val="tx2"/>
                </a:solidFill>
                <a:latin typeface="Segoe Print" pitchFamily="2" charset="0"/>
              </a:rPr>
              <a:t>Tridosha-hara</a:t>
            </a:r>
            <a:r>
              <a:rPr lang="en-US" sz="1200" dirty="0">
                <a:solidFill>
                  <a:schemeClr val="tx2"/>
                </a:solidFill>
                <a:latin typeface="Segoe Print" pitchFamily="2" charset="0"/>
              </a:rPr>
              <a:t> acts mainly on agitated ‘</a:t>
            </a:r>
            <a:r>
              <a:rPr lang="en-US" sz="1200" dirty="0" err="1">
                <a:solidFill>
                  <a:schemeClr val="tx2"/>
                </a:solidFill>
                <a:latin typeface="Segoe Print" pitchFamily="2" charset="0"/>
              </a:rPr>
              <a:t>Vata</a:t>
            </a:r>
            <a:r>
              <a:rPr lang="en-US" sz="1200" dirty="0">
                <a:solidFill>
                  <a:schemeClr val="tx2"/>
                </a:solidFill>
                <a:latin typeface="Segoe Print" pitchFamily="2" charset="0"/>
              </a:rPr>
              <a:t>’</a:t>
            </a:r>
            <a:endParaRPr lang="en-IN" sz="1200" dirty="0">
              <a:solidFill>
                <a:schemeClr val="tx2"/>
              </a:solidFill>
              <a:latin typeface="Segoe Print" pitchFamily="2" charset="0"/>
            </a:endParaRPr>
          </a:p>
        </p:txBody>
      </p:sp>
    </p:spTree>
    <p:extLst>
      <p:ext uri="{BB962C8B-B14F-4D97-AF65-F5344CB8AC3E}">
        <p14:creationId xmlns:p14="http://schemas.microsoft.com/office/powerpoint/2010/main" val="3071792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77728" y="228600"/>
            <a:ext cx="5966072" cy="838200"/>
          </a:xfrm>
        </p:spPr>
        <p:txBody>
          <a:bodyPr>
            <a:normAutofit fontScale="90000"/>
          </a:bodyPr>
          <a:lstStyle/>
          <a:p>
            <a:pPr algn="ctr"/>
            <a:r>
              <a:rPr lang="en-US" sz="2800" b="1" dirty="0" smtClean="0">
                <a:solidFill>
                  <a:srgbClr val="7030A0"/>
                </a:solidFill>
              </a:rPr>
              <a:t/>
            </a:r>
            <a:br>
              <a:rPr lang="en-US" sz="2800" b="1" dirty="0" smtClean="0">
                <a:solidFill>
                  <a:srgbClr val="7030A0"/>
                </a:solidFill>
              </a:rPr>
            </a:br>
            <a:r>
              <a:rPr lang="en-US" sz="2800" b="1" dirty="0" smtClean="0">
                <a:solidFill>
                  <a:srgbClr val="7030A0"/>
                </a:solidFill>
              </a:rPr>
              <a:t/>
            </a:r>
            <a:br>
              <a:rPr lang="en-US" sz="2800" b="1" dirty="0" smtClean="0">
                <a:solidFill>
                  <a:srgbClr val="7030A0"/>
                </a:solidFill>
              </a:rPr>
            </a:br>
            <a:r>
              <a:rPr lang="en-US" sz="2800" b="1" dirty="0" smtClean="0">
                <a:solidFill>
                  <a:srgbClr val="7030A0"/>
                </a:solidFill>
              </a:rPr>
              <a:t/>
            </a:r>
            <a:br>
              <a:rPr lang="en-US" sz="2800" b="1" dirty="0" smtClean="0">
                <a:solidFill>
                  <a:srgbClr val="7030A0"/>
                </a:solidFill>
              </a:rPr>
            </a:br>
            <a:r>
              <a:rPr lang="en-US" sz="2800" b="1" dirty="0" smtClean="0">
                <a:solidFill>
                  <a:srgbClr val="7030A0"/>
                </a:solidFill>
              </a:rPr>
              <a:t/>
            </a:r>
            <a:br>
              <a:rPr lang="en-US" sz="2800" b="1" dirty="0" smtClean="0">
                <a:solidFill>
                  <a:srgbClr val="7030A0"/>
                </a:solidFill>
              </a:rPr>
            </a:br>
            <a:r>
              <a:rPr lang="en-US" sz="2400" b="1" dirty="0" smtClean="0">
                <a:solidFill>
                  <a:srgbClr val="7030A0"/>
                </a:solidFill>
              </a:rPr>
              <a:t>GPNP: Tips from Ayurveda…</a:t>
            </a:r>
            <a:br>
              <a:rPr lang="en-US" sz="2400" b="1" dirty="0" smtClean="0">
                <a:solidFill>
                  <a:srgbClr val="7030A0"/>
                </a:solidFill>
              </a:rPr>
            </a:br>
            <a:r>
              <a:rPr lang="en-US" sz="2400" b="1" dirty="0" err="1" smtClean="0">
                <a:solidFill>
                  <a:srgbClr val="7030A0"/>
                </a:solidFill>
              </a:rPr>
              <a:t>Paediatrics</a:t>
            </a:r>
            <a:r>
              <a:rPr lang="en-US" sz="2400" b="1" dirty="0" smtClean="0">
                <a:solidFill>
                  <a:srgbClr val="7030A0"/>
                </a:solidFill>
              </a:rPr>
              <a:t> 4 - </a:t>
            </a:r>
            <a:r>
              <a:rPr lang="en-US" sz="2800" b="1" dirty="0" err="1" smtClean="0">
                <a:solidFill>
                  <a:srgbClr val="7030A0"/>
                </a:solidFill>
              </a:rPr>
              <a:t>Spl</a:t>
            </a:r>
            <a:r>
              <a:rPr lang="en-US" sz="2800" b="1" dirty="0" smtClean="0">
                <a:solidFill>
                  <a:srgbClr val="7030A0"/>
                </a:solidFill>
              </a:rPr>
              <a:t>.. </a:t>
            </a:r>
            <a:r>
              <a:rPr lang="en-US" sz="2800" b="1" dirty="0" err="1" smtClean="0">
                <a:solidFill>
                  <a:srgbClr val="FF0000"/>
                </a:solidFill>
              </a:rPr>
              <a:t>Suvarna</a:t>
            </a:r>
            <a:r>
              <a:rPr lang="en-US" sz="2800" b="1" dirty="0" smtClean="0">
                <a:solidFill>
                  <a:srgbClr val="FF0000"/>
                </a:solidFill>
              </a:rPr>
              <a:t> </a:t>
            </a:r>
            <a:r>
              <a:rPr lang="en-US" sz="2800" b="1" dirty="0" err="1" smtClean="0">
                <a:solidFill>
                  <a:srgbClr val="FF0000"/>
                </a:solidFill>
              </a:rPr>
              <a:t>Prashana</a:t>
            </a:r>
            <a:r>
              <a:rPr lang="en-US" sz="2800" b="1" dirty="0" smtClean="0">
                <a:solidFill>
                  <a:srgbClr val="FF0000"/>
                </a:solidFill>
              </a:rPr>
              <a:t> </a:t>
            </a:r>
            <a:endParaRPr lang="en-IN" b="1" dirty="0" smtClean="0">
              <a:solidFill>
                <a:srgbClr val="FF0000"/>
              </a:solidFill>
            </a:endParaRPr>
          </a:p>
        </p:txBody>
      </p:sp>
      <p:sp>
        <p:nvSpPr>
          <p:cNvPr id="3" name="Content Placeholder 2"/>
          <p:cNvSpPr>
            <a:spLocks noGrp="1"/>
          </p:cNvSpPr>
          <p:nvPr>
            <p:ph idx="1"/>
          </p:nvPr>
        </p:nvSpPr>
        <p:spPr>
          <a:xfrm>
            <a:off x="914400" y="1295399"/>
            <a:ext cx="8077200" cy="3911591"/>
          </a:xfrm>
        </p:spPr>
        <p:txBody>
          <a:bodyPr>
            <a:normAutofit fontScale="92500" lnSpcReduction="20000"/>
          </a:bodyPr>
          <a:lstStyle/>
          <a:p>
            <a:pPr>
              <a:buFontTx/>
              <a:buNone/>
              <a:defRPr/>
            </a:pPr>
            <a:r>
              <a:rPr lang="en-US" sz="2000" b="1" dirty="0" err="1" smtClean="0">
                <a:solidFill>
                  <a:srgbClr val="C00000"/>
                </a:solidFill>
                <a:latin typeface="Calibri" panose="020F0502020204030204" pitchFamily="34" charset="0"/>
                <a:cs typeface="Calibri" panose="020F0502020204030204" pitchFamily="34" charset="0"/>
              </a:rPr>
              <a:t>Acharya</a:t>
            </a:r>
            <a:r>
              <a:rPr lang="en-US" sz="2000" b="1" dirty="0" smtClean="0">
                <a:solidFill>
                  <a:srgbClr val="C00000"/>
                </a:solidFill>
                <a:latin typeface="Calibri" panose="020F0502020204030204" pitchFamily="34" charset="0"/>
                <a:cs typeface="Calibri" panose="020F0502020204030204" pitchFamily="34" charset="0"/>
              </a:rPr>
              <a:t> </a:t>
            </a:r>
            <a:r>
              <a:rPr lang="en-US" sz="2000" b="1" dirty="0" err="1" smtClean="0">
                <a:solidFill>
                  <a:srgbClr val="C00000"/>
                </a:solidFill>
                <a:latin typeface="Calibri" panose="020F0502020204030204" pitchFamily="34" charset="0"/>
                <a:cs typeface="Calibri" panose="020F0502020204030204" pitchFamily="34" charset="0"/>
              </a:rPr>
              <a:t>kashyap</a:t>
            </a:r>
            <a:r>
              <a:rPr lang="en-US" sz="2000" b="1" dirty="0" smtClean="0">
                <a:solidFill>
                  <a:srgbClr val="C00000"/>
                </a:solidFill>
                <a:latin typeface="Calibri" panose="020F0502020204030204" pitchFamily="34" charset="0"/>
                <a:cs typeface="Calibri" panose="020F0502020204030204" pitchFamily="34" charset="0"/>
              </a:rPr>
              <a:t>, the father of Indian Pediatrics says:</a:t>
            </a:r>
          </a:p>
          <a:p>
            <a:pPr>
              <a:defRPr/>
            </a:pPr>
            <a:r>
              <a:rPr lang="en-US" sz="2000" dirty="0" smtClean="0">
                <a:solidFill>
                  <a:schemeClr val="accent1">
                    <a:lumMod val="50000"/>
                  </a:schemeClr>
                </a:solidFill>
                <a:latin typeface="Calibri" panose="020F0502020204030204" pitchFamily="34" charset="0"/>
                <a:cs typeface="Calibri" panose="020F0502020204030204" pitchFamily="34" charset="0"/>
              </a:rPr>
              <a:t>Being very bio-friendly to our body tissues, it is actually meant to improve the </a:t>
            </a:r>
            <a:r>
              <a:rPr lang="en-US" sz="2000" dirty="0" err="1" smtClean="0">
                <a:solidFill>
                  <a:schemeClr val="accent1">
                    <a:lumMod val="50000"/>
                  </a:schemeClr>
                </a:solidFill>
                <a:latin typeface="Calibri" panose="020F0502020204030204" pitchFamily="34" charset="0"/>
                <a:cs typeface="Calibri" panose="020F0502020204030204" pitchFamily="34" charset="0"/>
              </a:rPr>
              <a:t>Medha</a:t>
            </a:r>
            <a:r>
              <a:rPr lang="en-US" sz="2000" dirty="0" smtClean="0">
                <a:solidFill>
                  <a:schemeClr val="accent1">
                    <a:lumMod val="50000"/>
                  </a:schemeClr>
                </a:solidFill>
                <a:latin typeface="Calibri" panose="020F0502020204030204" pitchFamily="34" charset="0"/>
                <a:cs typeface="Calibri" panose="020F0502020204030204" pitchFamily="34" charset="0"/>
              </a:rPr>
              <a:t> (Intellect); Agni (Digestive &amp; metabolic enzymes) and </a:t>
            </a:r>
            <a:r>
              <a:rPr lang="en-US" sz="2000" dirty="0" err="1" smtClean="0">
                <a:solidFill>
                  <a:schemeClr val="accent1">
                    <a:lumMod val="50000"/>
                  </a:schemeClr>
                </a:solidFill>
                <a:latin typeface="Calibri" panose="020F0502020204030204" pitchFamily="34" charset="0"/>
                <a:cs typeface="Calibri" panose="020F0502020204030204" pitchFamily="34" charset="0"/>
              </a:rPr>
              <a:t>Bala</a:t>
            </a:r>
            <a:r>
              <a:rPr lang="en-US" sz="2000" dirty="0" smtClean="0">
                <a:solidFill>
                  <a:schemeClr val="accent1">
                    <a:lumMod val="50000"/>
                  </a:schemeClr>
                </a:solidFill>
                <a:latin typeface="Calibri" panose="020F0502020204030204" pitchFamily="34" charset="0"/>
                <a:cs typeface="Calibri" panose="020F0502020204030204" pitchFamily="34" charset="0"/>
              </a:rPr>
              <a:t> (Immunity)</a:t>
            </a:r>
          </a:p>
          <a:p>
            <a:pPr>
              <a:defRPr/>
            </a:pPr>
            <a:r>
              <a:rPr lang="en-US" sz="2000" dirty="0" smtClean="0">
                <a:solidFill>
                  <a:schemeClr val="accent1">
                    <a:lumMod val="50000"/>
                  </a:schemeClr>
                </a:solidFill>
                <a:latin typeface="Calibri" panose="020F0502020204030204" pitchFamily="34" charset="0"/>
                <a:cs typeface="Calibri" panose="020F0502020204030204" pitchFamily="34" charset="0"/>
              </a:rPr>
              <a:t>Further, the administration: </a:t>
            </a:r>
          </a:p>
          <a:p>
            <a:pPr lvl="1">
              <a:defRPr/>
            </a:pPr>
            <a:r>
              <a:rPr lang="en-US" sz="1500" b="1" i="1" dirty="0" smtClean="0">
                <a:solidFill>
                  <a:srgbClr val="008000"/>
                </a:solidFill>
                <a:latin typeface="Calibri" panose="020F0502020204030204" pitchFamily="34" charset="0"/>
                <a:cs typeface="Calibri" panose="020F0502020204030204" pitchFamily="34" charset="0"/>
              </a:rPr>
              <a:t>offers </a:t>
            </a:r>
            <a:r>
              <a:rPr lang="en-US" sz="1500" b="1" i="1" dirty="0" err="1" smtClean="0">
                <a:solidFill>
                  <a:srgbClr val="008000"/>
                </a:solidFill>
                <a:latin typeface="Calibri" panose="020F0502020204030204" pitchFamily="34" charset="0"/>
                <a:cs typeface="Calibri" panose="020F0502020204030204" pitchFamily="34" charset="0"/>
              </a:rPr>
              <a:t>Ayushya</a:t>
            </a:r>
            <a:r>
              <a:rPr lang="en-US" sz="1500" b="1" i="1" dirty="0" smtClean="0">
                <a:solidFill>
                  <a:srgbClr val="008000"/>
                </a:solidFill>
                <a:latin typeface="Calibri" panose="020F0502020204030204" pitchFamily="34" charset="0"/>
                <a:cs typeface="Calibri" panose="020F0502020204030204" pitchFamily="34" charset="0"/>
              </a:rPr>
              <a:t> (longevity coupled with good health); </a:t>
            </a:r>
          </a:p>
          <a:p>
            <a:pPr lvl="1">
              <a:defRPr/>
            </a:pPr>
            <a:r>
              <a:rPr lang="en-US" sz="1500" b="1" i="1" dirty="0" smtClean="0">
                <a:solidFill>
                  <a:srgbClr val="008000"/>
                </a:solidFill>
                <a:latin typeface="Calibri" panose="020F0502020204030204" pitchFamily="34" charset="0"/>
                <a:cs typeface="Calibri" panose="020F0502020204030204" pitchFamily="34" charset="0"/>
              </a:rPr>
              <a:t>Does </a:t>
            </a:r>
            <a:r>
              <a:rPr lang="en-US" sz="1500" b="1" i="1" dirty="0" err="1" smtClean="0">
                <a:solidFill>
                  <a:srgbClr val="008000"/>
                </a:solidFill>
                <a:latin typeface="Calibri" panose="020F0502020204030204" pitchFamily="34" charset="0"/>
                <a:cs typeface="Calibri" panose="020F0502020204030204" pitchFamily="34" charset="0"/>
              </a:rPr>
              <a:t>Mangal</a:t>
            </a:r>
            <a:r>
              <a:rPr lang="en-US" sz="1500" b="1" i="1" dirty="0" smtClean="0">
                <a:solidFill>
                  <a:srgbClr val="008000"/>
                </a:solidFill>
                <a:latin typeface="Calibri" panose="020F0502020204030204" pitchFamily="34" charset="0"/>
                <a:cs typeface="Calibri" panose="020F0502020204030204" pitchFamily="34" charset="0"/>
              </a:rPr>
              <a:t> ( not harmful in any condition)</a:t>
            </a:r>
          </a:p>
          <a:p>
            <a:pPr lvl="1">
              <a:defRPr/>
            </a:pPr>
            <a:r>
              <a:rPr lang="en-US" sz="1500" b="1" i="1" dirty="0" smtClean="0">
                <a:solidFill>
                  <a:srgbClr val="008000"/>
                </a:solidFill>
                <a:latin typeface="Calibri" panose="020F0502020204030204" pitchFamily="34" charset="0"/>
                <a:cs typeface="Calibri" panose="020F0502020204030204" pitchFamily="34" charset="0"/>
              </a:rPr>
              <a:t>Symbol of </a:t>
            </a:r>
            <a:r>
              <a:rPr lang="en-US" sz="1500" b="1" i="1" dirty="0" err="1" smtClean="0">
                <a:solidFill>
                  <a:srgbClr val="008000"/>
                </a:solidFill>
                <a:latin typeface="Calibri" panose="020F0502020204030204" pitchFamily="34" charset="0"/>
                <a:cs typeface="Calibri" panose="020F0502020204030204" pitchFamily="34" charset="0"/>
              </a:rPr>
              <a:t>Punya</a:t>
            </a:r>
            <a:r>
              <a:rPr lang="en-US" sz="1500" b="1" i="1" dirty="0" smtClean="0">
                <a:solidFill>
                  <a:srgbClr val="008000"/>
                </a:solidFill>
                <a:latin typeface="Calibri" panose="020F0502020204030204" pitchFamily="34" charset="0"/>
                <a:cs typeface="Calibri" panose="020F0502020204030204" pitchFamily="34" charset="0"/>
              </a:rPr>
              <a:t> (Helps make the child a good human being)</a:t>
            </a:r>
          </a:p>
          <a:p>
            <a:pPr lvl="1">
              <a:defRPr/>
            </a:pPr>
            <a:r>
              <a:rPr lang="en-US" sz="1500" b="1" i="1" dirty="0" smtClean="0">
                <a:solidFill>
                  <a:srgbClr val="008000"/>
                </a:solidFill>
                <a:latin typeface="Calibri" panose="020F0502020204030204" pitchFamily="34" charset="0"/>
                <a:cs typeface="Calibri" panose="020F0502020204030204" pitchFamily="34" charset="0"/>
              </a:rPr>
              <a:t>Acts as </a:t>
            </a:r>
            <a:r>
              <a:rPr lang="en-US" sz="1500" b="1" i="1" dirty="0" err="1" smtClean="0">
                <a:solidFill>
                  <a:srgbClr val="008000"/>
                </a:solidFill>
                <a:latin typeface="Calibri" panose="020F0502020204030204" pitchFamily="34" charset="0"/>
                <a:cs typeface="Calibri" panose="020F0502020204030204" pitchFamily="34" charset="0"/>
              </a:rPr>
              <a:t>Varnya</a:t>
            </a:r>
            <a:r>
              <a:rPr lang="en-US" sz="1500" b="1" i="1" dirty="0" smtClean="0">
                <a:solidFill>
                  <a:srgbClr val="008000"/>
                </a:solidFill>
                <a:latin typeface="Calibri" panose="020F0502020204030204" pitchFamily="34" charset="0"/>
                <a:cs typeface="Calibri" panose="020F0502020204030204" pitchFamily="34" charset="0"/>
              </a:rPr>
              <a:t> (Makes the skin glowing and healthy)</a:t>
            </a:r>
          </a:p>
          <a:p>
            <a:pPr lvl="1">
              <a:defRPr/>
            </a:pPr>
            <a:r>
              <a:rPr lang="en-US" sz="1500" b="1" i="1" dirty="0" smtClean="0">
                <a:solidFill>
                  <a:srgbClr val="008000"/>
                </a:solidFill>
                <a:latin typeface="Calibri" panose="020F0502020204030204" pitchFamily="34" charset="0"/>
                <a:cs typeface="Calibri" panose="020F0502020204030204" pitchFamily="34" charset="0"/>
              </a:rPr>
              <a:t>Acts as </a:t>
            </a:r>
            <a:r>
              <a:rPr lang="en-US" sz="1500" b="1" i="1" dirty="0" err="1" smtClean="0">
                <a:solidFill>
                  <a:srgbClr val="008000"/>
                </a:solidFill>
                <a:latin typeface="Calibri" panose="020F0502020204030204" pitchFamily="34" charset="0"/>
                <a:cs typeface="Calibri" panose="020F0502020204030204" pitchFamily="34" charset="0"/>
              </a:rPr>
              <a:t>Vrishya</a:t>
            </a:r>
            <a:r>
              <a:rPr lang="en-US" sz="1500" b="1" i="1" dirty="0" smtClean="0">
                <a:solidFill>
                  <a:srgbClr val="008000"/>
                </a:solidFill>
                <a:latin typeface="Calibri" panose="020F0502020204030204" pitchFamily="34" charset="0"/>
                <a:cs typeface="Calibri" panose="020F0502020204030204" pitchFamily="34" charset="0"/>
              </a:rPr>
              <a:t> (Help child become physically strong)</a:t>
            </a:r>
          </a:p>
          <a:p>
            <a:pPr lvl="1">
              <a:defRPr/>
            </a:pPr>
            <a:r>
              <a:rPr lang="en-US" sz="1500" b="1" i="1" dirty="0" smtClean="0">
                <a:solidFill>
                  <a:srgbClr val="008000"/>
                </a:solidFill>
                <a:latin typeface="Calibri" panose="020F0502020204030204" pitchFamily="34" charset="0"/>
                <a:cs typeface="Calibri" panose="020F0502020204030204" pitchFamily="34" charset="0"/>
              </a:rPr>
              <a:t>Acts as </a:t>
            </a:r>
            <a:r>
              <a:rPr lang="en-US" sz="1500" b="1" i="1" dirty="0" err="1" smtClean="0">
                <a:solidFill>
                  <a:srgbClr val="008000"/>
                </a:solidFill>
                <a:latin typeface="Calibri" panose="020F0502020204030204" pitchFamily="34" charset="0"/>
                <a:cs typeface="Calibri" panose="020F0502020204030204" pitchFamily="34" charset="0"/>
              </a:rPr>
              <a:t>Grahapaham</a:t>
            </a:r>
            <a:r>
              <a:rPr lang="en-US" sz="1500" b="1" i="1" dirty="0" smtClean="0">
                <a:solidFill>
                  <a:srgbClr val="008000"/>
                </a:solidFill>
                <a:latin typeface="Calibri" panose="020F0502020204030204" pitchFamily="34" charset="0"/>
                <a:cs typeface="Calibri" panose="020F0502020204030204" pitchFamily="34" charset="0"/>
              </a:rPr>
              <a:t> (Prevents child from supernatural forces like bacteria, viruses, allergens etc., called GRAHAS)</a:t>
            </a:r>
          </a:p>
          <a:p>
            <a:pPr>
              <a:defRPr/>
            </a:pPr>
            <a:r>
              <a:rPr lang="en-US" sz="2000" dirty="0" smtClean="0">
                <a:solidFill>
                  <a:schemeClr val="accent1">
                    <a:lumMod val="50000"/>
                  </a:schemeClr>
                </a:solidFill>
                <a:latin typeface="Calibri" panose="020F0502020204030204" pitchFamily="34" charset="0"/>
                <a:cs typeface="Calibri" panose="020F0502020204030204" pitchFamily="34" charset="0"/>
              </a:rPr>
              <a:t>If offered regularly for a month, child becomes very intelligent, i.e. PARAM MEDHAVI </a:t>
            </a:r>
          </a:p>
          <a:p>
            <a:pPr>
              <a:defRPr/>
            </a:pPr>
            <a:r>
              <a:rPr lang="en-US" sz="2000" dirty="0" smtClean="0">
                <a:solidFill>
                  <a:schemeClr val="accent1">
                    <a:lumMod val="50000"/>
                  </a:schemeClr>
                </a:solidFill>
                <a:latin typeface="Calibri" panose="020F0502020204030204" pitchFamily="34" charset="0"/>
                <a:cs typeface="Calibri" panose="020F0502020204030204" pitchFamily="34" charset="0"/>
              </a:rPr>
              <a:t>If given for 6 months, child develops a magnetic memory or, in other words, a mind as receptive as a scanner, called SHRUTADHAR  </a:t>
            </a:r>
          </a:p>
          <a:p>
            <a:pPr lvl="2">
              <a:defRPr/>
            </a:pPr>
            <a:endParaRPr lang="en-IN" sz="1400" dirty="0">
              <a:solidFill>
                <a:schemeClr val="accent1">
                  <a:lumMod val="50000"/>
                </a:schemeClr>
              </a:solidFill>
              <a:latin typeface="Calibri" panose="020F0502020204030204" pitchFamily="34" charset="0"/>
              <a:cs typeface="Calibri" panose="020F0502020204030204" pitchFamily="34" charset="0"/>
            </a:endParaRPr>
          </a:p>
        </p:txBody>
      </p:sp>
      <p:pic>
        <p:nvPicPr>
          <p:cNvPr id="9220" name="Picture 2" descr="C:\Users\a\Pictures\swarna_prashna.jpg"/>
          <p:cNvPicPr>
            <a:picLocks noChangeAspect="1" noChangeArrowheads="1"/>
          </p:cNvPicPr>
          <p:nvPr/>
        </p:nvPicPr>
        <p:blipFill>
          <a:blip r:embed="rId2"/>
          <a:srcRect/>
          <a:stretch>
            <a:fillRect/>
          </a:stretch>
        </p:blipFill>
        <p:spPr bwMode="auto">
          <a:xfrm>
            <a:off x="2919386" y="5359391"/>
            <a:ext cx="3786214" cy="1346209"/>
          </a:xfrm>
          <a:prstGeom prst="rect">
            <a:avLst/>
          </a:prstGeom>
          <a:noFill/>
          <a:ln w="9525">
            <a:noFill/>
            <a:miter lim="800000"/>
            <a:headEnd/>
            <a:tailEnd/>
          </a:ln>
        </p:spPr>
      </p:pic>
    </p:spTree>
    <p:extLst>
      <p:ext uri="{BB962C8B-B14F-4D97-AF65-F5344CB8AC3E}">
        <p14:creationId xmlns:p14="http://schemas.microsoft.com/office/powerpoint/2010/main" val="3618655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1295400" y="1524000"/>
            <a:ext cx="7620000" cy="5029200"/>
          </a:xfrm>
        </p:spPr>
        <p:txBody>
          <a:bodyPr>
            <a:noAutofit/>
          </a:bodyPr>
          <a:lstStyle/>
          <a:p>
            <a:pPr eaLnBrk="1" hangingPunct="1"/>
            <a:r>
              <a:rPr lang="en-US" sz="2400" b="1" dirty="0" smtClean="0">
                <a:solidFill>
                  <a:srgbClr val="C00000"/>
                </a:solidFill>
                <a:latin typeface="Calibri" panose="020F0502020204030204" pitchFamily="34" charset="0"/>
                <a:cs typeface="Calibri" panose="020F0502020204030204" pitchFamily="34" charset="0"/>
              </a:rPr>
              <a:t>Protective care - </a:t>
            </a:r>
            <a:r>
              <a:rPr lang="en-US" sz="2400" dirty="0" smtClean="0">
                <a:solidFill>
                  <a:srgbClr val="C00000"/>
                </a:solidFill>
                <a:latin typeface="Calibri" panose="020F0502020204030204" pitchFamily="34" charset="0"/>
                <a:cs typeface="Calibri" panose="020F0502020204030204" pitchFamily="34" charset="0"/>
              </a:rPr>
              <a:t>General measures:</a:t>
            </a:r>
            <a:r>
              <a:rPr lang="en-US" sz="2400" dirty="0" smtClean="0">
                <a:solidFill>
                  <a:srgbClr val="000066"/>
                </a:solidFill>
                <a:latin typeface="Calibri" panose="020F0502020204030204" pitchFamily="34" charset="0"/>
                <a:cs typeface="Calibri" panose="020F0502020204030204" pitchFamily="34" charset="0"/>
              </a:rPr>
              <a:t> </a:t>
            </a:r>
          </a:p>
          <a:p>
            <a:pPr lvl="1"/>
            <a:r>
              <a:rPr lang="en-US" sz="2400" dirty="0" smtClean="0">
                <a:solidFill>
                  <a:schemeClr val="bg2">
                    <a:lumMod val="75000"/>
                  </a:schemeClr>
                </a:solidFill>
                <a:latin typeface="Calibri" panose="020F0502020204030204" pitchFamily="34" charset="0"/>
                <a:cs typeface="Calibri" panose="020F0502020204030204" pitchFamily="34" charset="0"/>
              </a:rPr>
              <a:t>Putting obstacle on door to create a symbolic barrier for outsiders</a:t>
            </a:r>
          </a:p>
          <a:p>
            <a:pPr lvl="1"/>
            <a:r>
              <a:rPr lang="en-US" sz="2400" dirty="0" smtClean="0">
                <a:solidFill>
                  <a:schemeClr val="bg2">
                    <a:lumMod val="75000"/>
                  </a:schemeClr>
                </a:solidFill>
                <a:latin typeface="Calibri" panose="020F0502020204030204" pitchFamily="34" charset="0"/>
                <a:cs typeface="Calibri" panose="020F0502020204030204" pitchFamily="34" charset="0"/>
              </a:rPr>
              <a:t>Tying the disinfectant leaves on the door to keep the atmosphere clean and repel mosquitoes and flies</a:t>
            </a:r>
          </a:p>
          <a:p>
            <a:pPr lvl="1"/>
            <a:r>
              <a:rPr lang="en-US" sz="2400" dirty="0" smtClean="0">
                <a:solidFill>
                  <a:schemeClr val="bg2">
                    <a:lumMod val="75000"/>
                  </a:schemeClr>
                </a:solidFill>
                <a:latin typeface="Calibri" panose="020F0502020204030204" pitchFamily="34" charset="0"/>
                <a:cs typeface="Calibri" panose="020F0502020204030204" pitchFamily="34" charset="0"/>
              </a:rPr>
              <a:t>Tying special dry herbs and roots on the body of mother &amp; child</a:t>
            </a:r>
          </a:p>
          <a:p>
            <a:pPr lvl="1"/>
            <a:r>
              <a:rPr lang="en-US" sz="2400" dirty="0" smtClean="0">
                <a:solidFill>
                  <a:schemeClr val="bg2">
                    <a:lumMod val="75000"/>
                  </a:schemeClr>
                </a:solidFill>
                <a:latin typeface="Calibri" panose="020F0502020204030204" pitchFamily="34" charset="0"/>
                <a:cs typeface="Calibri" panose="020F0502020204030204" pitchFamily="34" charset="0"/>
              </a:rPr>
              <a:t>Burning aromatic and disinfectant herbal fumigants in the room or on individual basis after </a:t>
            </a:r>
            <a:r>
              <a:rPr lang="en-US" sz="2400" dirty="0" err="1" smtClean="0">
                <a:solidFill>
                  <a:schemeClr val="bg2">
                    <a:lumMod val="75000"/>
                  </a:schemeClr>
                </a:solidFill>
                <a:latin typeface="Calibri" panose="020F0502020204030204" pitchFamily="34" charset="0"/>
                <a:cs typeface="Calibri" panose="020F0502020204030204" pitchFamily="34" charset="0"/>
              </a:rPr>
              <a:t>rouine</a:t>
            </a:r>
            <a:r>
              <a:rPr lang="en-US" sz="2400" dirty="0" smtClean="0">
                <a:solidFill>
                  <a:schemeClr val="bg2">
                    <a:lumMod val="75000"/>
                  </a:schemeClr>
                </a:solidFill>
                <a:latin typeface="Calibri" panose="020F0502020204030204" pitchFamily="34" charset="0"/>
                <a:cs typeface="Calibri" panose="020F0502020204030204" pitchFamily="34" charset="0"/>
              </a:rPr>
              <a:t> baths</a:t>
            </a:r>
          </a:p>
          <a:p>
            <a:pPr lvl="1"/>
            <a:r>
              <a:rPr lang="en-US" sz="2400" dirty="0" smtClean="0">
                <a:solidFill>
                  <a:schemeClr val="bg2">
                    <a:lumMod val="75000"/>
                  </a:schemeClr>
                </a:solidFill>
                <a:latin typeface="Calibri" panose="020F0502020204030204" pitchFamily="34" charset="0"/>
                <a:cs typeface="Calibri" panose="020F0502020204030204" pitchFamily="34" charset="0"/>
              </a:rPr>
              <a:t>Chanting of </a:t>
            </a:r>
            <a:r>
              <a:rPr lang="en-US" sz="2400" dirty="0" err="1" smtClean="0">
                <a:solidFill>
                  <a:schemeClr val="bg2">
                    <a:lumMod val="75000"/>
                  </a:schemeClr>
                </a:solidFill>
                <a:latin typeface="Calibri" panose="020F0502020204030204" pitchFamily="34" charset="0"/>
                <a:cs typeface="Calibri" panose="020F0502020204030204" pitchFamily="34" charset="0"/>
              </a:rPr>
              <a:t>vedic</a:t>
            </a:r>
            <a:r>
              <a:rPr lang="en-US" sz="2400" dirty="0" smtClean="0">
                <a:solidFill>
                  <a:schemeClr val="bg2">
                    <a:lumMod val="75000"/>
                  </a:schemeClr>
                </a:solidFill>
                <a:latin typeface="Calibri" panose="020F0502020204030204" pitchFamily="34" charset="0"/>
                <a:cs typeface="Calibri" panose="020F0502020204030204" pitchFamily="34" charset="0"/>
              </a:rPr>
              <a:t> hymns</a:t>
            </a:r>
          </a:p>
          <a:p>
            <a:pPr lvl="1"/>
            <a:r>
              <a:rPr lang="en-US" sz="2400" dirty="0" smtClean="0">
                <a:solidFill>
                  <a:schemeClr val="bg2">
                    <a:lumMod val="75000"/>
                  </a:schemeClr>
                </a:solidFill>
                <a:latin typeface="Calibri" panose="020F0502020204030204" pitchFamily="34" charset="0"/>
                <a:cs typeface="Calibri" panose="020F0502020204030204" pitchFamily="34" charset="0"/>
              </a:rPr>
              <a:t>Maintaining ventilation and special cleaning of linen</a:t>
            </a:r>
          </a:p>
        </p:txBody>
      </p:sp>
      <p:sp>
        <p:nvSpPr>
          <p:cNvPr id="5" name="Rectangle 4"/>
          <p:cNvSpPr/>
          <p:nvPr/>
        </p:nvSpPr>
        <p:spPr>
          <a:xfrm>
            <a:off x="1553216" y="304800"/>
            <a:ext cx="5639685" cy="954107"/>
          </a:xfrm>
          <a:prstGeom prst="rect">
            <a:avLst/>
          </a:prstGeom>
        </p:spPr>
        <p:txBody>
          <a:bodyPr wrap="none">
            <a:spAutoFit/>
          </a:bodyPr>
          <a:lstStyle/>
          <a:p>
            <a:pPr algn="ctr"/>
            <a:r>
              <a:rPr lang="en-US" sz="2800" b="1" dirty="0" smtClean="0">
                <a:solidFill>
                  <a:srgbClr val="7030A0"/>
                </a:solidFill>
              </a:rPr>
              <a:t>GPNP: Tips from Ayurveda…</a:t>
            </a:r>
          </a:p>
          <a:p>
            <a:pPr algn="ctr"/>
            <a:r>
              <a:rPr lang="en-US" sz="2800" b="1" dirty="0" smtClean="0">
                <a:solidFill>
                  <a:srgbClr val="7030A0"/>
                </a:solidFill>
              </a:rPr>
              <a:t>Preventive part of </a:t>
            </a:r>
            <a:r>
              <a:rPr lang="en-US" sz="2800" b="1" dirty="0" err="1" smtClean="0">
                <a:solidFill>
                  <a:srgbClr val="7030A0"/>
                </a:solidFill>
              </a:rPr>
              <a:t>Paediatrics</a:t>
            </a:r>
            <a:r>
              <a:rPr lang="en-US" sz="2800" b="1" dirty="0" smtClean="0">
                <a:solidFill>
                  <a:srgbClr val="7030A0"/>
                </a:solidFill>
              </a:rPr>
              <a:t>  5</a:t>
            </a:r>
            <a:endParaRPr lang="en-IN" sz="2800" dirty="0">
              <a:solidFill>
                <a:srgbClr val="7030A0"/>
              </a:solidFill>
            </a:endParaRPr>
          </a:p>
        </p:txBody>
      </p:sp>
    </p:spTree>
    <p:extLst>
      <p:ext uri="{BB962C8B-B14F-4D97-AF65-F5344CB8AC3E}">
        <p14:creationId xmlns:p14="http://schemas.microsoft.com/office/powerpoint/2010/main" val="754206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1295400" y="1904999"/>
            <a:ext cx="7467600" cy="4419601"/>
          </a:xfrm>
        </p:spPr>
        <p:txBody>
          <a:bodyPr>
            <a:normAutofit fontScale="85000" lnSpcReduction="10000"/>
          </a:bodyPr>
          <a:lstStyle/>
          <a:p>
            <a:pPr eaLnBrk="1" hangingPunct="1"/>
            <a:r>
              <a:rPr lang="en-US" sz="3300" b="1" dirty="0" smtClean="0">
                <a:solidFill>
                  <a:srgbClr val="C00000"/>
                </a:solidFill>
                <a:latin typeface="Calibri" panose="020F0502020204030204" pitchFamily="34" charset="0"/>
                <a:cs typeface="Calibri" panose="020F0502020204030204" pitchFamily="34" charset="0"/>
              </a:rPr>
              <a:t>Nursing care:</a:t>
            </a:r>
          </a:p>
          <a:p>
            <a:pPr lvl="1" eaLnBrk="1" hangingPunct="1"/>
            <a:r>
              <a:rPr lang="en-US" dirty="0" smtClean="0">
                <a:latin typeface="Calibri" panose="020F0502020204030204" pitchFamily="34" charset="0"/>
                <a:cs typeface="Calibri" panose="020F0502020204030204" pitchFamily="34" charset="0"/>
              </a:rPr>
              <a:t>Despite the absence of milk for first 2-3 days, a mother is advised to feed the breast from the 1</a:t>
            </a:r>
            <a:r>
              <a:rPr lang="en-US" baseline="30000" dirty="0" smtClean="0">
                <a:latin typeface="Calibri" panose="020F0502020204030204" pitchFamily="34" charset="0"/>
                <a:cs typeface="Calibri" panose="020F0502020204030204" pitchFamily="34" charset="0"/>
              </a:rPr>
              <a:t>st</a:t>
            </a:r>
            <a:r>
              <a:rPr lang="en-US" dirty="0" smtClean="0">
                <a:latin typeface="Calibri" panose="020F0502020204030204" pitchFamily="34" charset="0"/>
                <a:cs typeface="Calibri" panose="020F0502020204030204" pitchFamily="34" charset="0"/>
              </a:rPr>
              <a:t> day itself</a:t>
            </a:r>
          </a:p>
          <a:p>
            <a:pPr lvl="2" eaLnBrk="1" hangingPunct="1"/>
            <a:r>
              <a:rPr lang="en-US" i="1" dirty="0" smtClean="0">
                <a:solidFill>
                  <a:srgbClr val="008000"/>
                </a:solidFill>
                <a:latin typeface="Calibri" panose="020F0502020204030204" pitchFamily="34" charset="0"/>
                <a:cs typeface="Calibri" panose="020F0502020204030204" pitchFamily="34" charset="0"/>
              </a:rPr>
              <a:t>It helps establish a good mother child relationship</a:t>
            </a:r>
          </a:p>
          <a:p>
            <a:pPr lvl="2" eaLnBrk="1" hangingPunct="1"/>
            <a:r>
              <a:rPr lang="en-US" i="1" dirty="0" smtClean="0">
                <a:solidFill>
                  <a:srgbClr val="008000"/>
                </a:solidFill>
                <a:latin typeface="Calibri" panose="020F0502020204030204" pitchFamily="34" charset="0"/>
                <a:cs typeface="Calibri" panose="020F0502020204030204" pitchFamily="34" charset="0"/>
              </a:rPr>
              <a:t>It allows and helps monitor the rooting and suckling response in the infant which are the signs of good G &amp; D!</a:t>
            </a:r>
          </a:p>
          <a:p>
            <a:pPr lvl="2" eaLnBrk="1" hangingPunct="1"/>
            <a:r>
              <a:rPr lang="en-US" i="1" dirty="0" smtClean="0">
                <a:solidFill>
                  <a:srgbClr val="008000"/>
                </a:solidFill>
                <a:latin typeface="Calibri" panose="020F0502020204030204" pitchFamily="34" charset="0"/>
                <a:cs typeface="Calibri" panose="020F0502020204030204" pitchFamily="34" charset="0"/>
              </a:rPr>
              <a:t>Small quantities of </a:t>
            </a:r>
            <a:r>
              <a:rPr lang="en-US" i="1" dirty="0" err="1" smtClean="0">
                <a:solidFill>
                  <a:srgbClr val="008000"/>
                </a:solidFill>
                <a:latin typeface="Calibri" panose="020F0502020204030204" pitchFamily="34" charset="0"/>
                <a:cs typeface="Calibri" panose="020F0502020204030204" pitchFamily="34" charset="0"/>
              </a:rPr>
              <a:t>colostrum</a:t>
            </a:r>
            <a:r>
              <a:rPr lang="en-US" i="1" dirty="0" smtClean="0">
                <a:solidFill>
                  <a:srgbClr val="008000"/>
                </a:solidFill>
                <a:latin typeface="Calibri" panose="020F0502020204030204" pitchFamily="34" charset="0"/>
                <a:cs typeface="Calibri" panose="020F0502020204030204" pitchFamily="34" charset="0"/>
              </a:rPr>
              <a:t> supplements the anti-bodies in infant to make him/her immunologically strong</a:t>
            </a:r>
          </a:p>
          <a:p>
            <a:pPr lvl="1" eaLnBrk="1" hangingPunct="1"/>
            <a:r>
              <a:rPr lang="en-US" dirty="0" smtClean="0">
                <a:latin typeface="Calibri" panose="020F0502020204030204" pitchFamily="34" charset="0"/>
                <a:cs typeface="Calibri" panose="020F0502020204030204" pitchFamily="34" charset="0"/>
              </a:rPr>
              <a:t> Repeated use of various herbs, as mentioned in ‘</a:t>
            </a:r>
            <a:r>
              <a:rPr lang="en-US" dirty="0" err="1" smtClean="0">
                <a:latin typeface="Calibri" panose="020F0502020204030204" pitchFamily="34" charset="0"/>
                <a:cs typeface="Calibri" panose="020F0502020204030204" pitchFamily="34" charset="0"/>
              </a:rPr>
              <a:t>Jaata</a:t>
            </a:r>
            <a:r>
              <a:rPr lang="en-US" dirty="0" smtClean="0">
                <a:latin typeface="Calibri" panose="020F0502020204030204" pitchFamily="34" charset="0"/>
                <a:cs typeface="Calibri" panose="020F0502020204030204" pitchFamily="34" charset="0"/>
              </a:rPr>
              <a:t> Karma’ supplements micro-nutrients</a:t>
            </a:r>
          </a:p>
          <a:p>
            <a:pPr lvl="1" eaLnBrk="1" hangingPunct="1"/>
            <a:r>
              <a:rPr lang="en-US" dirty="0" smtClean="0">
                <a:latin typeface="Calibri" panose="020F0502020204030204" pitchFamily="34" charset="0"/>
                <a:cs typeface="Calibri" panose="020F0502020204030204" pitchFamily="34" charset="0"/>
              </a:rPr>
              <a:t>Repeated suckling helps faster involution of uterus</a:t>
            </a:r>
          </a:p>
        </p:txBody>
      </p:sp>
      <p:sp>
        <p:nvSpPr>
          <p:cNvPr id="5" name="Rectangle 4"/>
          <p:cNvSpPr/>
          <p:nvPr/>
        </p:nvSpPr>
        <p:spPr>
          <a:xfrm>
            <a:off x="1371600" y="304800"/>
            <a:ext cx="6019800" cy="954107"/>
          </a:xfrm>
          <a:prstGeom prst="rect">
            <a:avLst/>
          </a:prstGeom>
        </p:spPr>
        <p:txBody>
          <a:bodyPr wrap="square">
            <a:spAutoFit/>
          </a:bodyPr>
          <a:lstStyle/>
          <a:p>
            <a:pPr algn="ctr"/>
            <a:r>
              <a:rPr lang="en-US" sz="2800" b="1" dirty="0">
                <a:solidFill>
                  <a:srgbClr val="7030A0"/>
                </a:solidFill>
              </a:rPr>
              <a:t>GPNP: Tips from Ayurveda…</a:t>
            </a:r>
          </a:p>
          <a:p>
            <a:pPr algn="ctr"/>
            <a:r>
              <a:rPr lang="en-US" sz="2800" b="1" dirty="0">
                <a:solidFill>
                  <a:srgbClr val="7030A0"/>
                </a:solidFill>
              </a:rPr>
              <a:t>Preventive part of </a:t>
            </a:r>
            <a:r>
              <a:rPr lang="en-US" sz="2800" b="1" dirty="0" err="1" smtClean="0">
                <a:solidFill>
                  <a:srgbClr val="7030A0"/>
                </a:solidFill>
              </a:rPr>
              <a:t>Paediatrics</a:t>
            </a:r>
            <a:r>
              <a:rPr lang="en-US" sz="2800" b="1" dirty="0" smtClean="0">
                <a:solidFill>
                  <a:srgbClr val="7030A0"/>
                </a:solidFill>
              </a:rPr>
              <a:t>  6</a:t>
            </a:r>
            <a:endParaRPr lang="en-IN" sz="2800" dirty="0">
              <a:solidFill>
                <a:srgbClr val="7030A0"/>
              </a:solidFill>
            </a:endParaRPr>
          </a:p>
        </p:txBody>
      </p:sp>
    </p:spTree>
    <p:extLst>
      <p:ext uri="{BB962C8B-B14F-4D97-AF65-F5344CB8AC3E}">
        <p14:creationId xmlns:p14="http://schemas.microsoft.com/office/powerpoint/2010/main" val="1711878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1143000" y="1524001"/>
            <a:ext cx="7715279" cy="4976834"/>
          </a:xfrm>
        </p:spPr>
        <p:txBody>
          <a:bodyPr>
            <a:normAutofit/>
          </a:bodyPr>
          <a:lstStyle/>
          <a:p>
            <a:pPr eaLnBrk="1" hangingPunct="1"/>
            <a:r>
              <a:rPr lang="en-US" sz="2400" b="1" dirty="0" smtClean="0">
                <a:solidFill>
                  <a:srgbClr val="C00000"/>
                </a:solidFill>
                <a:latin typeface="Calibri" panose="020F0502020204030204" pitchFamily="34" charset="0"/>
                <a:cs typeface="Calibri" panose="020F0502020204030204" pitchFamily="34" charset="0"/>
              </a:rPr>
              <a:t>Naming Ceremony – NAAMAKARANA*</a:t>
            </a:r>
          </a:p>
          <a:p>
            <a:pPr lvl="1" eaLnBrk="1" hangingPunct="1"/>
            <a:r>
              <a:rPr lang="en-US" sz="2000" dirty="0" smtClean="0">
                <a:solidFill>
                  <a:srgbClr val="000066"/>
                </a:solidFill>
                <a:latin typeface="Calibri" panose="020F0502020204030204" pitchFamily="34" charset="0"/>
                <a:cs typeface="Calibri" panose="020F0502020204030204" pitchFamily="34" charset="0"/>
              </a:rPr>
              <a:t>Considered to be important from the point of view of establishing identity and psychological development of the child</a:t>
            </a:r>
          </a:p>
          <a:p>
            <a:pPr>
              <a:lnSpc>
                <a:spcPct val="90000"/>
              </a:lnSpc>
            </a:pPr>
            <a:r>
              <a:rPr lang="en-US" sz="2400" b="1" dirty="0" smtClean="0">
                <a:solidFill>
                  <a:srgbClr val="C00000"/>
                </a:solidFill>
                <a:latin typeface="Calibri" panose="020F0502020204030204" pitchFamily="34" charset="0"/>
                <a:cs typeface="Calibri" panose="020F0502020204030204" pitchFamily="34" charset="0"/>
              </a:rPr>
              <a:t>SAMSKARAS – The ceremonies marking the milestones of growth &amp; development</a:t>
            </a:r>
          </a:p>
          <a:p>
            <a:pPr lvl="1">
              <a:lnSpc>
                <a:spcPct val="90000"/>
              </a:lnSpc>
            </a:pPr>
            <a:r>
              <a:rPr lang="en-US" sz="2000" dirty="0" smtClean="0">
                <a:solidFill>
                  <a:srgbClr val="000066"/>
                </a:solidFill>
                <a:latin typeface="Calibri" panose="020F0502020204030204" pitchFamily="34" charset="0"/>
                <a:cs typeface="Calibri" panose="020F0502020204030204" pitchFamily="34" charset="0"/>
              </a:rPr>
              <a:t>Indicative of the change in growth, characteristics, behavior, intellectual levels</a:t>
            </a:r>
          </a:p>
          <a:p>
            <a:pPr>
              <a:lnSpc>
                <a:spcPct val="90000"/>
              </a:lnSpc>
            </a:pPr>
            <a:r>
              <a:rPr lang="en-US" sz="2400" b="1" dirty="0" smtClean="0">
                <a:solidFill>
                  <a:srgbClr val="C00000"/>
                </a:solidFill>
                <a:latin typeface="Calibri" panose="020F0502020204030204" pitchFamily="34" charset="0"/>
                <a:cs typeface="Calibri" panose="020F0502020204030204" pitchFamily="34" charset="0"/>
              </a:rPr>
              <a:t>Managing infancy problems (to assist healthy childhood), especially the conditions which are due to:</a:t>
            </a:r>
          </a:p>
          <a:p>
            <a:pPr lvl="2"/>
            <a:r>
              <a:rPr lang="en-US" sz="2000" dirty="0" smtClean="0">
                <a:solidFill>
                  <a:srgbClr val="002060"/>
                </a:solidFill>
                <a:latin typeface="Calibri" panose="020F0502020204030204" pitchFamily="34" charset="0"/>
                <a:cs typeface="Calibri" panose="020F0502020204030204" pitchFamily="34" charset="0"/>
              </a:rPr>
              <a:t>bad handling of </a:t>
            </a:r>
            <a:r>
              <a:rPr lang="en-US" sz="2000" dirty="0" err="1" smtClean="0">
                <a:solidFill>
                  <a:srgbClr val="002060"/>
                </a:solidFill>
                <a:latin typeface="Calibri" panose="020F0502020204030204" pitchFamily="34" charset="0"/>
                <a:cs typeface="Calibri" panose="020F0502020204030204" pitchFamily="34" charset="0"/>
              </a:rPr>
              <a:t>labour</a:t>
            </a:r>
            <a:endParaRPr lang="en-US" sz="2000" dirty="0" smtClean="0">
              <a:solidFill>
                <a:srgbClr val="002060"/>
              </a:solidFill>
              <a:latin typeface="Calibri" panose="020F0502020204030204" pitchFamily="34" charset="0"/>
              <a:cs typeface="Calibri" panose="020F0502020204030204" pitchFamily="34" charset="0"/>
            </a:endParaRPr>
          </a:p>
          <a:p>
            <a:pPr lvl="2"/>
            <a:r>
              <a:rPr lang="en-US" sz="2000" dirty="0" smtClean="0">
                <a:solidFill>
                  <a:srgbClr val="002060"/>
                </a:solidFill>
                <a:latin typeface="Calibri" panose="020F0502020204030204" pitchFamily="34" charset="0"/>
                <a:cs typeface="Calibri" panose="020F0502020204030204" pitchFamily="34" charset="0"/>
              </a:rPr>
              <a:t>Weak immunity</a:t>
            </a:r>
          </a:p>
          <a:p>
            <a:pPr lvl="2"/>
            <a:r>
              <a:rPr lang="en-US" sz="2000" dirty="0" smtClean="0">
                <a:solidFill>
                  <a:srgbClr val="002060"/>
                </a:solidFill>
                <a:latin typeface="Calibri" panose="020F0502020204030204" pitchFamily="34" charset="0"/>
                <a:cs typeface="Calibri" panose="020F0502020204030204" pitchFamily="34" charset="0"/>
              </a:rPr>
              <a:t>Difficulty in adjusting with food &amp; environment </a:t>
            </a:r>
            <a:r>
              <a:rPr lang="en-US" sz="2000" dirty="0" err="1" smtClean="0">
                <a:solidFill>
                  <a:srgbClr val="002060"/>
                </a:solidFill>
                <a:latin typeface="Calibri" panose="020F0502020204030204" pitchFamily="34" charset="0"/>
                <a:cs typeface="Calibri" panose="020F0502020204030204" pitchFamily="34" charset="0"/>
              </a:rPr>
              <a:t>llike</a:t>
            </a:r>
            <a:r>
              <a:rPr lang="en-US" sz="2000" dirty="0" smtClean="0">
                <a:solidFill>
                  <a:srgbClr val="002060"/>
                </a:solidFill>
                <a:latin typeface="Calibri" panose="020F0502020204030204" pitchFamily="34" charset="0"/>
                <a:cs typeface="Calibri" panose="020F0502020204030204" pitchFamily="34" charset="0"/>
              </a:rPr>
              <a:t> – </a:t>
            </a:r>
          </a:p>
          <a:p>
            <a:pPr lvl="3"/>
            <a:r>
              <a:rPr lang="en-US" sz="1600" dirty="0" err="1" smtClean="0">
                <a:solidFill>
                  <a:srgbClr val="002060"/>
                </a:solidFill>
                <a:latin typeface="Calibri" panose="020F0502020204030204" pitchFamily="34" charset="0"/>
                <a:cs typeface="Calibri" panose="020F0502020204030204" pitchFamily="34" charset="0"/>
              </a:rPr>
              <a:t>Nabhi</a:t>
            </a:r>
            <a:r>
              <a:rPr lang="en-US" sz="1600" dirty="0" smtClean="0">
                <a:solidFill>
                  <a:srgbClr val="002060"/>
                </a:solidFill>
                <a:latin typeface="Calibri" panose="020F0502020204030204" pitchFamily="34" charset="0"/>
                <a:cs typeface="Calibri" panose="020F0502020204030204" pitchFamily="34" charset="0"/>
              </a:rPr>
              <a:t> </a:t>
            </a:r>
            <a:r>
              <a:rPr lang="en-US" sz="1600" dirty="0" err="1" smtClean="0">
                <a:solidFill>
                  <a:srgbClr val="002060"/>
                </a:solidFill>
                <a:latin typeface="Calibri" panose="020F0502020204030204" pitchFamily="34" charset="0"/>
                <a:cs typeface="Calibri" panose="020F0502020204030204" pitchFamily="34" charset="0"/>
              </a:rPr>
              <a:t>rogas</a:t>
            </a:r>
            <a:r>
              <a:rPr lang="en-US" sz="1600" dirty="0" smtClean="0">
                <a:solidFill>
                  <a:srgbClr val="002060"/>
                </a:solidFill>
                <a:latin typeface="Calibri" panose="020F0502020204030204" pitchFamily="34" charset="0"/>
                <a:cs typeface="Calibri" panose="020F0502020204030204" pitchFamily="34" charset="0"/>
              </a:rPr>
              <a:t>, </a:t>
            </a:r>
            <a:r>
              <a:rPr lang="en-US" sz="1600" dirty="0" err="1" smtClean="0">
                <a:solidFill>
                  <a:srgbClr val="002060"/>
                </a:solidFill>
                <a:latin typeface="Calibri" panose="020F0502020204030204" pitchFamily="34" charset="0"/>
                <a:cs typeface="Calibri" panose="020F0502020204030204" pitchFamily="34" charset="0"/>
              </a:rPr>
              <a:t>Talukantak</a:t>
            </a:r>
            <a:r>
              <a:rPr lang="en-US" sz="1600" dirty="0" smtClean="0">
                <a:solidFill>
                  <a:srgbClr val="002060"/>
                </a:solidFill>
                <a:latin typeface="Calibri" panose="020F0502020204030204" pitchFamily="34" charset="0"/>
                <a:cs typeface="Calibri" panose="020F0502020204030204" pitchFamily="34" charset="0"/>
              </a:rPr>
              <a:t> (Inf. </a:t>
            </a:r>
            <a:r>
              <a:rPr lang="en-US" sz="1600" dirty="0" err="1" smtClean="0">
                <a:solidFill>
                  <a:srgbClr val="002060"/>
                </a:solidFill>
                <a:latin typeface="Calibri" panose="020F0502020204030204" pitchFamily="34" charset="0"/>
                <a:cs typeface="Calibri" panose="020F0502020204030204" pitchFamily="34" charset="0"/>
              </a:rPr>
              <a:t>Diarrhoea</a:t>
            </a:r>
            <a:r>
              <a:rPr lang="en-US" sz="1600" dirty="0" smtClean="0">
                <a:solidFill>
                  <a:srgbClr val="002060"/>
                </a:solidFill>
                <a:latin typeface="Calibri" panose="020F0502020204030204" pitchFamily="34" charset="0"/>
                <a:cs typeface="Calibri" panose="020F0502020204030204" pitchFamily="34" charset="0"/>
              </a:rPr>
              <a:t>), </a:t>
            </a:r>
            <a:r>
              <a:rPr lang="en-US" sz="1600" dirty="0" err="1" smtClean="0">
                <a:solidFill>
                  <a:srgbClr val="002060"/>
                </a:solidFill>
                <a:latin typeface="Calibri" panose="020F0502020204030204" pitchFamily="34" charset="0"/>
                <a:cs typeface="Calibri" panose="020F0502020204030204" pitchFamily="34" charset="0"/>
              </a:rPr>
              <a:t>Ahipootana</a:t>
            </a:r>
            <a:r>
              <a:rPr lang="en-US" sz="1600" dirty="0" smtClean="0">
                <a:solidFill>
                  <a:srgbClr val="002060"/>
                </a:solidFill>
                <a:latin typeface="Calibri" panose="020F0502020204030204" pitchFamily="34" charset="0"/>
                <a:cs typeface="Calibri" panose="020F0502020204030204" pitchFamily="34" charset="0"/>
              </a:rPr>
              <a:t>, </a:t>
            </a:r>
            <a:r>
              <a:rPr lang="en-US" sz="1600" dirty="0" err="1" smtClean="0">
                <a:solidFill>
                  <a:srgbClr val="002060"/>
                </a:solidFill>
                <a:latin typeface="Calibri" panose="020F0502020204030204" pitchFamily="34" charset="0"/>
                <a:cs typeface="Calibri" panose="020F0502020204030204" pitchFamily="34" charset="0"/>
              </a:rPr>
              <a:t>Parigarbhika</a:t>
            </a:r>
            <a:r>
              <a:rPr lang="en-US" sz="1600" dirty="0" smtClean="0">
                <a:solidFill>
                  <a:srgbClr val="002060"/>
                </a:solidFill>
                <a:latin typeface="Calibri" panose="020F0502020204030204" pitchFamily="34" charset="0"/>
                <a:cs typeface="Calibri" panose="020F0502020204030204" pitchFamily="34" charset="0"/>
              </a:rPr>
              <a:t>, </a:t>
            </a:r>
            <a:r>
              <a:rPr lang="en-US" sz="1600" dirty="0" err="1" smtClean="0">
                <a:solidFill>
                  <a:srgbClr val="002060"/>
                </a:solidFill>
                <a:latin typeface="Calibri" panose="020F0502020204030204" pitchFamily="34" charset="0"/>
                <a:cs typeface="Calibri" panose="020F0502020204030204" pitchFamily="34" charset="0"/>
              </a:rPr>
              <a:t>Phakka</a:t>
            </a:r>
            <a:r>
              <a:rPr lang="en-US" sz="1600" dirty="0" smtClean="0">
                <a:solidFill>
                  <a:srgbClr val="002060"/>
                </a:solidFill>
                <a:latin typeface="Calibri" panose="020F0502020204030204" pitchFamily="34" charset="0"/>
                <a:cs typeface="Calibri" panose="020F0502020204030204" pitchFamily="34" charset="0"/>
              </a:rPr>
              <a:t>, </a:t>
            </a:r>
            <a:r>
              <a:rPr lang="en-US" sz="1600" dirty="0" err="1" smtClean="0">
                <a:solidFill>
                  <a:srgbClr val="002060"/>
                </a:solidFill>
                <a:latin typeface="Calibri" panose="020F0502020204030204" pitchFamily="34" charset="0"/>
                <a:cs typeface="Calibri" panose="020F0502020204030204" pitchFamily="34" charset="0"/>
              </a:rPr>
              <a:t>Bala</a:t>
            </a:r>
            <a:r>
              <a:rPr lang="en-US" sz="1600" dirty="0" smtClean="0">
                <a:solidFill>
                  <a:srgbClr val="002060"/>
                </a:solidFill>
                <a:latin typeface="Calibri" panose="020F0502020204030204" pitchFamily="34" charset="0"/>
                <a:cs typeface="Calibri" panose="020F0502020204030204" pitchFamily="34" charset="0"/>
              </a:rPr>
              <a:t> </a:t>
            </a:r>
            <a:r>
              <a:rPr lang="en-US" sz="1600" dirty="0" err="1" smtClean="0">
                <a:solidFill>
                  <a:srgbClr val="002060"/>
                </a:solidFill>
                <a:latin typeface="Calibri" panose="020F0502020204030204" pitchFamily="34" charset="0"/>
                <a:cs typeface="Calibri" panose="020F0502020204030204" pitchFamily="34" charset="0"/>
              </a:rPr>
              <a:t>shoshaa</a:t>
            </a:r>
            <a:r>
              <a:rPr lang="en-US" sz="1600" dirty="0" smtClean="0">
                <a:solidFill>
                  <a:srgbClr val="002060"/>
                </a:solidFill>
                <a:latin typeface="Calibri" panose="020F0502020204030204" pitchFamily="34" charset="0"/>
                <a:cs typeface="Calibri" panose="020F0502020204030204" pitchFamily="34" charset="0"/>
              </a:rPr>
              <a:t> and </a:t>
            </a:r>
            <a:r>
              <a:rPr lang="en-US" sz="1600" dirty="0" err="1" smtClean="0">
                <a:solidFill>
                  <a:srgbClr val="002060"/>
                </a:solidFill>
                <a:latin typeface="Calibri" panose="020F0502020204030204" pitchFamily="34" charset="0"/>
                <a:cs typeface="Calibri" panose="020F0502020204030204" pitchFamily="34" charset="0"/>
              </a:rPr>
              <a:t>Ksheeralasak</a:t>
            </a:r>
            <a:endParaRPr lang="en-US" sz="1600" dirty="0" smtClean="0">
              <a:solidFill>
                <a:srgbClr val="002060"/>
              </a:solidFill>
              <a:latin typeface="Calibri" panose="020F0502020204030204" pitchFamily="34" charset="0"/>
              <a:cs typeface="Calibri" panose="020F0502020204030204" pitchFamily="34" charset="0"/>
            </a:endParaRPr>
          </a:p>
          <a:p>
            <a:pPr lvl="3"/>
            <a:endParaRPr lang="en-US" sz="1600" i="1" dirty="0" smtClean="0">
              <a:latin typeface="Calibri" panose="020F0502020204030204" pitchFamily="34" charset="0"/>
              <a:cs typeface="Calibri" panose="020F0502020204030204" pitchFamily="34" charset="0"/>
            </a:endParaRPr>
          </a:p>
          <a:p>
            <a:pPr lvl="1">
              <a:lnSpc>
                <a:spcPct val="90000"/>
              </a:lnSpc>
            </a:pPr>
            <a:endParaRPr lang="en-US" sz="2400" b="1" dirty="0" smtClean="0">
              <a:solidFill>
                <a:srgbClr val="C00000"/>
              </a:solidFill>
              <a:latin typeface="Calibri" panose="020F0502020204030204" pitchFamily="34" charset="0"/>
              <a:cs typeface="Calibri" panose="020F0502020204030204" pitchFamily="34" charset="0"/>
            </a:endParaRPr>
          </a:p>
          <a:p>
            <a:endParaRPr lang="en-US" sz="2400" dirty="0" smtClean="0">
              <a:solidFill>
                <a:srgbClr val="000066"/>
              </a:solidFill>
              <a:latin typeface="Calibri" panose="020F0502020204030204" pitchFamily="34" charset="0"/>
              <a:cs typeface="Calibri" panose="020F0502020204030204" pitchFamily="34" charset="0"/>
            </a:endParaRPr>
          </a:p>
        </p:txBody>
      </p:sp>
      <p:sp>
        <p:nvSpPr>
          <p:cNvPr id="5" name="Rectangle 4"/>
          <p:cNvSpPr/>
          <p:nvPr/>
        </p:nvSpPr>
        <p:spPr>
          <a:xfrm>
            <a:off x="1960691" y="381000"/>
            <a:ext cx="5278309" cy="584775"/>
          </a:xfrm>
          <a:prstGeom prst="rect">
            <a:avLst/>
          </a:prstGeom>
        </p:spPr>
        <p:txBody>
          <a:bodyPr wrap="square">
            <a:spAutoFit/>
          </a:bodyPr>
          <a:lstStyle/>
          <a:p>
            <a:r>
              <a:rPr lang="en-US" sz="3200" b="1" dirty="0" smtClean="0">
                <a:solidFill>
                  <a:srgbClr val="7030A0"/>
                </a:solidFill>
              </a:rPr>
              <a:t>GPNP: </a:t>
            </a:r>
            <a:r>
              <a:rPr lang="en-US" sz="3200" b="1" dirty="0" err="1" smtClean="0">
                <a:solidFill>
                  <a:srgbClr val="7030A0"/>
                </a:solidFill>
              </a:rPr>
              <a:t>Paediatrics</a:t>
            </a:r>
            <a:r>
              <a:rPr lang="en-US" sz="3200" b="1" dirty="0" smtClean="0">
                <a:solidFill>
                  <a:srgbClr val="7030A0"/>
                </a:solidFill>
              </a:rPr>
              <a:t> 7… </a:t>
            </a:r>
            <a:r>
              <a:rPr lang="en-US" sz="3200" b="1" dirty="0" err="1" smtClean="0">
                <a:solidFill>
                  <a:srgbClr val="7030A0"/>
                </a:solidFill>
              </a:rPr>
              <a:t>Spl</a:t>
            </a:r>
            <a:endParaRPr lang="en-IN" sz="3200" dirty="0">
              <a:solidFill>
                <a:srgbClr val="7030A0"/>
              </a:solidFill>
            </a:endParaRPr>
          </a:p>
        </p:txBody>
      </p:sp>
    </p:spTree>
    <p:extLst>
      <p:ext uri="{BB962C8B-B14F-4D97-AF65-F5344CB8AC3E}">
        <p14:creationId xmlns:p14="http://schemas.microsoft.com/office/powerpoint/2010/main" val="1627022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7639080" cy="4994706"/>
          </a:xfrm>
          <a:solidFill>
            <a:srgbClr val="CCFFFF"/>
          </a:solidFill>
        </p:spPr>
        <p:txBody>
          <a:bodyPr>
            <a:normAutofit fontScale="70000" lnSpcReduction="20000"/>
          </a:bodyPr>
          <a:lstStyle/>
          <a:p>
            <a:pPr lvl="0"/>
            <a:r>
              <a:rPr lang="en-IN" dirty="0" smtClean="0">
                <a:solidFill>
                  <a:srgbClr val="C00000"/>
                </a:solidFill>
                <a:latin typeface="Calibri" panose="020F0502020204030204" pitchFamily="34" charset="0"/>
                <a:cs typeface="Calibri" panose="020F0502020204030204" pitchFamily="34" charset="0"/>
              </a:rPr>
              <a:t>Attempts have been made by us to understand these needs, select some important herbs and food additives and try to bring them into the forms of acceptable combinations.</a:t>
            </a:r>
            <a:endParaRPr lang="en-IN" sz="2400" dirty="0" smtClean="0">
              <a:solidFill>
                <a:srgbClr val="C00000"/>
              </a:solidFill>
              <a:latin typeface="Calibri" panose="020F0502020204030204" pitchFamily="34" charset="0"/>
              <a:cs typeface="Calibri" panose="020F0502020204030204" pitchFamily="34" charset="0"/>
            </a:endParaRPr>
          </a:p>
          <a:p>
            <a:pPr lvl="0"/>
            <a:r>
              <a:rPr lang="en-IN" dirty="0" smtClean="0">
                <a:solidFill>
                  <a:srgbClr val="C00000"/>
                </a:solidFill>
                <a:latin typeface="Calibri" panose="020F0502020204030204" pitchFamily="34" charset="0"/>
                <a:cs typeface="Calibri" panose="020F0502020204030204" pitchFamily="34" charset="0"/>
              </a:rPr>
              <a:t>To make these combinations more effective, stable and standardized, and to ensure user compliance, some highly effective and safe herbs may be selected from </a:t>
            </a:r>
            <a:r>
              <a:rPr lang="en-IN" dirty="0" err="1" smtClean="0">
                <a:solidFill>
                  <a:srgbClr val="C00000"/>
                </a:solidFill>
                <a:latin typeface="Calibri" panose="020F0502020204030204" pitchFamily="34" charset="0"/>
                <a:cs typeface="Calibri" panose="020F0502020204030204" pitchFamily="34" charset="0"/>
              </a:rPr>
              <a:t>Ayurvedic</a:t>
            </a:r>
            <a:r>
              <a:rPr lang="en-IN" dirty="0" smtClean="0">
                <a:solidFill>
                  <a:srgbClr val="C00000"/>
                </a:solidFill>
                <a:latin typeface="Calibri" panose="020F0502020204030204" pitchFamily="34" charset="0"/>
                <a:cs typeface="Calibri" panose="020F0502020204030204" pitchFamily="34" charset="0"/>
              </a:rPr>
              <a:t> literature and, considering their profiles, used in </a:t>
            </a:r>
            <a:r>
              <a:rPr lang="en-IN" b="1" dirty="0" smtClean="0">
                <a:solidFill>
                  <a:srgbClr val="C00000"/>
                </a:solidFill>
                <a:latin typeface="Calibri" panose="020F0502020204030204" pitchFamily="34" charset="0"/>
                <a:cs typeface="Calibri" panose="020F0502020204030204" pitchFamily="34" charset="0"/>
              </a:rPr>
              <a:t>designing new therapeutic modalities</a:t>
            </a:r>
          </a:p>
          <a:p>
            <a:pPr lvl="0"/>
            <a:r>
              <a:rPr lang="en-IN" dirty="0" smtClean="0">
                <a:solidFill>
                  <a:srgbClr val="C00000"/>
                </a:solidFill>
                <a:latin typeface="Calibri" panose="020F0502020204030204" pitchFamily="34" charset="0"/>
                <a:cs typeface="Calibri" panose="020F0502020204030204" pitchFamily="34" charset="0"/>
              </a:rPr>
              <a:t>An effort of this kind, in common people’s interest, in health welfare centres can offer multiple benefits, such as:</a:t>
            </a:r>
            <a:endParaRPr lang="en-IN" sz="2600" dirty="0" smtClean="0">
              <a:solidFill>
                <a:srgbClr val="008000"/>
              </a:solidFill>
              <a:latin typeface="Calibri" panose="020F0502020204030204" pitchFamily="34" charset="0"/>
              <a:cs typeface="Calibri" panose="020F0502020204030204" pitchFamily="34" charset="0"/>
            </a:endParaRPr>
          </a:p>
          <a:p>
            <a:pPr lvl="1"/>
            <a:r>
              <a:rPr lang="en-IN" sz="2600" i="1" u="sng" dirty="0" smtClean="0">
                <a:solidFill>
                  <a:srgbClr val="008000"/>
                </a:solidFill>
                <a:latin typeface="Calibri" panose="020F0502020204030204" pitchFamily="34" charset="0"/>
                <a:cs typeface="Calibri" panose="020F0502020204030204" pitchFamily="34" charset="0"/>
              </a:rPr>
              <a:t>Reduce the bulk</a:t>
            </a:r>
            <a:r>
              <a:rPr lang="en-IN" sz="2600" i="1" dirty="0" smtClean="0">
                <a:solidFill>
                  <a:srgbClr val="008000"/>
                </a:solidFill>
                <a:latin typeface="Calibri" panose="020F0502020204030204" pitchFamily="34" charset="0"/>
                <a:cs typeface="Calibri" panose="020F0502020204030204" pitchFamily="34" charset="0"/>
              </a:rPr>
              <a:t> to help them come into smaller tablet/capsule/syrup/granules  form for better compliance</a:t>
            </a:r>
          </a:p>
          <a:p>
            <a:pPr lvl="1"/>
            <a:r>
              <a:rPr lang="en-IN" sz="2600" i="1" u="sng" dirty="0" smtClean="0">
                <a:solidFill>
                  <a:srgbClr val="008000"/>
                </a:solidFill>
                <a:latin typeface="Calibri" panose="020F0502020204030204" pitchFamily="34" charset="0"/>
                <a:cs typeface="Calibri" panose="020F0502020204030204" pitchFamily="34" charset="0"/>
              </a:rPr>
              <a:t>Standardization for the major active/s </a:t>
            </a:r>
            <a:r>
              <a:rPr lang="en-IN" sz="2600" i="1" dirty="0" smtClean="0">
                <a:solidFill>
                  <a:srgbClr val="008000"/>
                </a:solidFill>
                <a:latin typeface="Calibri" panose="020F0502020204030204" pitchFamily="34" charset="0"/>
                <a:cs typeface="Calibri" panose="020F0502020204030204" pitchFamily="34" charset="0"/>
              </a:rPr>
              <a:t>in order to ensure consistent features and therapeutic action besides ensuring no adverse effects or an aversion</a:t>
            </a:r>
          </a:p>
          <a:p>
            <a:pPr lvl="2"/>
            <a:r>
              <a:rPr lang="en-IN" sz="2600" i="1" dirty="0" smtClean="0">
                <a:solidFill>
                  <a:srgbClr val="008000"/>
                </a:solidFill>
                <a:latin typeface="Calibri" panose="020F0502020204030204" pitchFamily="34" charset="0"/>
                <a:cs typeface="Calibri" panose="020F0502020204030204" pitchFamily="34" charset="0"/>
              </a:rPr>
              <a:t>Considering the sensitivity of the health of expectant or nursing mothers, the actives absorb better and be more bio-available in comparison to conventional dosage forms </a:t>
            </a:r>
          </a:p>
          <a:p>
            <a:endParaRPr lang="en-IN" sz="2600" dirty="0">
              <a:solidFill>
                <a:srgbClr val="008000"/>
              </a:solidFill>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609600" y="357166"/>
            <a:ext cx="7848600" cy="953622"/>
          </a:xfrm>
        </p:spPr>
        <p:txBody>
          <a:bodyPr>
            <a:noAutofit/>
          </a:bodyPr>
          <a:lstStyle/>
          <a:p>
            <a:pPr algn="ctr"/>
            <a:r>
              <a:rPr lang="en-IN" sz="2800" b="1" dirty="0" smtClean="0">
                <a:solidFill>
                  <a:srgbClr val="7030A0"/>
                </a:solidFill>
              </a:rPr>
              <a:t/>
            </a:r>
            <a:br>
              <a:rPr lang="en-IN" sz="2800" b="1" dirty="0" smtClean="0">
                <a:solidFill>
                  <a:srgbClr val="7030A0"/>
                </a:solidFill>
              </a:rPr>
            </a:br>
            <a:r>
              <a:rPr lang="en-IN" sz="2800" b="1" dirty="0" err="1" smtClean="0">
                <a:solidFill>
                  <a:srgbClr val="7030A0"/>
                </a:solidFill>
              </a:rPr>
              <a:t>Garbhini</a:t>
            </a:r>
            <a:r>
              <a:rPr lang="en-IN" sz="2800" b="1" dirty="0" smtClean="0">
                <a:solidFill>
                  <a:srgbClr val="7030A0"/>
                </a:solidFill>
              </a:rPr>
              <a:t>, </a:t>
            </a:r>
            <a:r>
              <a:rPr lang="en-IN" sz="2800" b="1" dirty="0" err="1" smtClean="0">
                <a:solidFill>
                  <a:srgbClr val="7030A0"/>
                </a:solidFill>
              </a:rPr>
              <a:t>Prasuta</a:t>
            </a:r>
            <a:r>
              <a:rPr lang="en-IN" sz="2800" b="1" dirty="0" smtClean="0">
                <a:solidFill>
                  <a:srgbClr val="7030A0"/>
                </a:solidFill>
              </a:rPr>
              <a:t> and </a:t>
            </a:r>
            <a:r>
              <a:rPr lang="en-IN" sz="2800" b="1" dirty="0" err="1" smtClean="0">
                <a:solidFill>
                  <a:srgbClr val="7030A0"/>
                </a:solidFill>
              </a:rPr>
              <a:t>Navjaat</a:t>
            </a:r>
            <a:r>
              <a:rPr lang="en-IN" sz="2800" b="1" dirty="0" smtClean="0">
                <a:solidFill>
                  <a:srgbClr val="7030A0"/>
                </a:solidFill>
              </a:rPr>
              <a:t> </a:t>
            </a:r>
            <a:r>
              <a:rPr lang="en-IN" sz="2800" b="1" dirty="0" err="1" smtClean="0">
                <a:solidFill>
                  <a:srgbClr val="7030A0"/>
                </a:solidFill>
              </a:rPr>
              <a:t>shishu</a:t>
            </a:r>
            <a:r>
              <a:rPr lang="en-IN" sz="2800" b="1" dirty="0" smtClean="0">
                <a:solidFill>
                  <a:srgbClr val="7030A0"/>
                </a:solidFill>
              </a:rPr>
              <a:t> </a:t>
            </a:r>
            <a:br>
              <a:rPr lang="en-IN" sz="2800" b="1" dirty="0" smtClean="0">
                <a:solidFill>
                  <a:srgbClr val="7030A0"/>
                </a:solidFill>
              </a:rPr>
            </a:br>
            <a:r>
              <a:rPr lang="en-IN" sz="2800" b="1" dirty="0" err="1" smtClean="0">
                <a:solidFill>
                  <a:srgbClr val="7030A0"/>
                </a:solidFill>
              </a:rPr>
              <a:t>paricharya</a:t>
            </a:r>
            <a:r>
              <a:rPr lang="en-IN" sz="2800" b="1" dirty="0" smtClean="0">
                <a:solidFill>
                  <a:srgbClr val="7030A0"/>
                </a:solidFill>
              </a:rPr>
              <a:t> for a healthy society:..2</a:t>
            </a:r>
            <a:r>
              <a:rPr lang="en-IN" sz="2800" dirty="0" smtClean="0">
                <a:solidFill>
                  <a:srgbClr val="7030A0"/>
                </a:solidFill>
              </a:rPr>
              <a:t/>
            </a:r>
            <a:br>
              <a:rPr lang="en-IN" sz="2800" dirty="0" smtClean="0">
                <a:solidFill>
                  <a:srgbClr val="7030A0"/>
                </a:solidFill>
              </a:rPr>
            </a:br>
            <a:endParaRPr lang="en-IN" sz="2800" dirty="0">
              <a:solidFill>
                <a:srgbClr val="7030A0"/>
              </a:solidFill>
            </a:endParaRPr>
          </a:p>
        </p:txBody>
      </p:sp>
    </p:spTree>
    <p:extLst>
      <p:ext uri="{BB962C8B-B14F-4D97-AF65-F5344CB8AC3E}">
        <p14:creationId xmlns:p14="http://schemas.microsoft.com/office/powerpoint/2010/main" val="2978119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1"/>
            <a:ext cx="8024842" cy="2286000"/>
          </a:xfrm>
          <a:solidFill>
            <a:srgbClr val="FFFFCC"/>
          </a:solidFill>
        </p:spPr>
        <p:txBody>
          <a:bodyPr>
            <a:noAutofit/>
          </a:bodyPr>
          <a:lstStyle/>
          <a:p>
            <a:pPr lvl="0">
              <a:buNone/>
            </a:pPr>
            <a:r>
              <a:rPr lang="en-IN" sz="1800" b="1" dirty="0" smtClean="0">
                <a:solidFill>
                  <a:srgbClr val="0000FF"/>
                </a:solidFill>
                <a:latin typeface="Calibri" panose="020F0502020204030204" pitchFamily="34" charset="0"/>
                <a:cs typeface="Calibri" panose="020F0502020204030204" pitchFamily="34" charset="0"/>
              </a:rPr>
              <a:t>Product combo for 1</a:t>
            </a:r>
            <a:r>
              <a:rPr lang="en-IN" sz="1800" b="1" baseline="30000" dirty="0" smtClean="0">
                <a:solidFill>
                  <a:srgbClr val="0000FF"/>
                </a:solidFill>
                <a:latin typeface="Calibri" panose="020F0502020204030204" pitchFamily="34" charset="0"/>
                <a:cs typeface="Calibri" panose="020F0502020204030204" pitchFamily="34" charset="0"/>
              </a:rPr>
              <a:t>st</a:t>
            </a:r>
            <a:r>
              <a:rPr lang="en-IN" sz="1800" b="1" dirty="0" smtClean="0">
                <a:solidFill>
                  <a:srgbClr val="0000FF"/>
                </a:solidFill>
                <a:latin typeface="Calibri" panose="020F0502020204030204" pitchFamily="34" charset="0"/>
                <a:cs typeface="Calibri" panose="020F0502020204030204" pitchFamily="34" charset="0"/>
              </a:rPr>
              <a:t> trimester of pregnancy: 1. For General well being: </a:t>
            </a:r>
          </a:p>
          <a:p>
            <a:pPr lvl="1"/>
            <a:r>
              <a:rPr lang="en-IN" sz="1800" i="1" dirty="0" err="1" smtClean="0">
                <a:solidFill>
                  <a:srgbClr val="0000FF"/>
                </a:solidFill>
                <a:latin typeface="Calibri" panose="020F0502020204030204" pitchFamily="34" charset="0"/>
                <a:cs typeface="Calibri" panose="020F0502020204030204" pitchFamily="34" charset="0"/>
              </a:rPr>
              <a:t>Shatavari</a:t>
            </a:r>
            <a:r>
              <a:rPr lang="en-IN" sz="1800" i="1" dirty="0" smtClean="0">
                <a:solidFill>
                  <a:srgbClr val="0000FF"/>
                </a:solidFill>
                <a:latin typeface="Calibri" panose="020F0502020204030204" pitchFamily="34" charset="0"/>
                <a:cs typeface="Calibri" panose="020F0502020204030204" pitchFamily="34" charset="0"/>
              </a:rPr>
              <a:t> : 		250 mg</a:t>
            </a:r>
            <a:endParaRPr lang="en-IN" sz="1800" dirty="0" smtClean="0">
              <a:solidFill>
                <a:srgbClr val="0000FF"/>
              </a:solidFill>
              <a:latin typeface="Calibri" panose="020F0502020204030204" pitchFamily="34" charset="0"/>
              <a:cs typeface="Calibri" panose="020F0502020204030204" pitchFamily="34" charset="0"/>
            </a:endParaRPr>
          </a:p>
          <a:p>
            <a:pPr lvl="1"/>
            <a:r>
              <a:rPr lang="en-IN" sz="1800" i="1" dirty="0" err="1" smtClean="0">
                <a:solidFill>
                  <a:srgbClr val="0000FF"/>
                </a:solidFill>
                <a:latin typeface="Calibri" panose="020F0502020204030204" pitchFamily="34" charset="0"/>
                <a:cs typeface="Calibri" panose="020F0502020204030204" pitchFamily="34" charset="0"/>
              </a:rPr>
              <a:t>Vidarikand</a:t>
            </a:r>
            <a:r>
              <a:rPr lang="en-IN" sz="1800" i="1" dirty="0" smtClean="0">
                <a:solidFill>
                  <a:srgbClr val="0000FF"/>
                </a:solidFill>
                <a:latin typeface="Calibri" panose="020F0502020204030204" pitchFamily="34" charset="0"/>
                <a:cs typeface="Calibri" panose="020F0502020204030204" pitchFamily="34" charset="0"/>
              </a:rPr>
              <a:t>: 	100 mg</a:t>
            </a:r>
            <a:endParaRPr lang="en-IN" sz="1800" dirty="0" smtClean="0">
              <a:solidFill>
                <a:srgbClr val="0000FF"/>
              </a:solidFill>
              <a:latin typeface="Calibri" panose="020F0502020204030204" pitchFamily="34" charset="0"/>
              <a:cs typeface="Calibri" panose="020F0502020204030204" pitchFamily="34" charset="0"/>
            </a:endParaRPr>
          </a:p>
          <a:p>
            <a:pPr lvl="1"/>
            <a:r>
              <a:rPr lang="en-IN" sz="1800" i="1" dirty="0" err="1" smtClean="0">
                <a:solidFill>
                  <a:srgbClr val="0000FF"/>
                </a:solidFill>
                <a:latin typeface="Calibri" panose="020F0502020204030204" pitchFamily="34" charset="0"/>
                <a:cs typeface="Calibri" panose="020F0502020204030204" pitchFamily="34" charset="0"/>
              </a:rPr>
              <a:t>Saariva</a:t>
            </a:r>
            <a:r>
              <a:rPr lang="en-IN" sz="1800" i="1" dirty="0" smtClean="0">
                <a:solidFill>
                  <a:srgbClr val="0000FF"/>
                </a:solidFill>
                <a:latin typeface="Calibri" panose="020F0502020204030204" pitchFamily="34" charset="0"/>
                <a:cs typeface="Calibri" panose="020F0502020204030204" pitchFamily="34" charset="0"/>
              </a:rPr>
              <a:t>:		100 mg</a:t>
            </a:r>
            <a:endParaRPr lang="en-IN" sz="1800" dirty="0" smtClean="0">
              <a:solidFill>
                <a:srgbClr val="0000FF"/>
              </a:solidFill>
              <a:latin typeface="Calibri" panose="020F0502020204030204" pitchFamily="34" charset="0"/>
              <a:cs typeface="Calibri" panose="020F0502020204030204" pitchFamily="34" charset="0"/>
            </a:endParaRPr>
          </a:p>
          <a:p>
            <a:pPr lvl="1"/>
            <a:r>
              <a:rPr lang="en-IN" sz="1800" i="1" dirty="0" err="1" smtClean="0">
                <a:solidFill>
                  <a:srgbClr val="0000FF"/>
                </a:solidFill>
                <a:latin typeface="Calibri" panose="020F0502020204030204" pitchFamily="34" charset="0"/>
                <a:cs typeface="Calibri" panose="020F0502020204030204" pitchFamily="34" charset="0"/>
              </a:rPr>
              <a:t>Shuddha</a:t>
            </a:r>
            <a:r>
              <a:rPr lang="en-IN" sz="1800" i="1" dirty="0" smtClean="0">
                <a:solidFill>
                  <a:srgbClr val="0000FF"/>
                </a:solidFill>
                <a:latin typeface="Calibri" panose="020F0502020204030204" pitchFamily="34" charset="0"/>
                <a:cs typeface="Calibri" panose="020F0502020204030204" pitchFamily="34" charset="0"/>
              </a:rPr>
              <a:t> </a:t>
            </a:r>
            <a:r>
              <a:rPr lang="en-IN" sz="1800" i="1" dirty="0" err="1" smtClean="0">
                <a:solidFill>
                  <a:srgbClr val="0000FF"/>
                </a:solidFill>
                <a:latin typeface="Calibri" panose="020F0502020204030204" pitchFamily="34" charset="0"/>
                <a:cs typeface="Calibri" panose="020F0502020204030204" pitchFamily="34" charset="0"/>
              </a:rPr>
              <a:t>Hirakasis</a:t>
            </a:r>
            <a:r>
              <a:rPr lang="en-IN" sz="1800" i="1" dirty="0" smtClean="0">
                <a:solidFill>
                  <a:srgbClr val="0000FF"/>
                </a:solidFill>
                <a:latin typeface="Calibri" panose="020F0502020204030204" pitchFamily="34" charset="0"/>
                <a:cs typeface="Calibri" panose="020F0502020204030204" pitchFamily="34" charset="0"/>
              </a:rPr>
              <a:t>:	50 mg</a:t>
            </a:r>
            <a:endParaRPr lang="en-IN" sz="1800" dirty="0" smtClean="0">
              <a:solidFill>
                <a:srgbClr val="0000FF"/>
              </a:solidFill>
              <a:latin typeface="Calibri" panose="020F0502020204030204" pitchFamily="34" charset="0"/>
              <a:cs typeface="Calibri" panose="020F0502020204030204" pitchFamily="34" charset="0"/>
            </a:endParaRPr>
          </a:p>
          <a:p>
            <a:pPr lvl="1"/>
            <a:r>
              <a:rPr lang="en-IN" sz="1800" i="1" dirty="0" err="1" smtClean="0">
                <a:solidFill>
                  <a:srgbClr val="0000FF"/>
                </a:solidFill>
                <a:latin typeface="Calibri" panose="020F0502020204030204" pitchFamily="34" charset="0"/>
                <a:cs typeface="Calibri" panose="020F0502020204030204" pitchFamily="34" charset="0"/>
              </a:rPr>
              <a:t>Tambool</a:t>
            </a:r>
            <a:r>
              <a:rPr lang="en-IN" sz="1800" i="1" dirty="0" smtClean="0">
                <a:solidFill>
                  <a:srgbClr val="0000FF"/>
                </a:solidFill>
                <a:latin typeface="Calibri" panose="020F0502020204030204" pitchFamily="34" charset="0"/>
                <a:cs typeface="Calibri" panose="020F0502020204030204" pitchFamily="34" charset="0"/>
              </a:rPr>
              <a:t>: 		25 </a:t>
            </a:r>
            <a:r>
              <a:rPr lang="en-IN" sz="1800" i="1" dirty="0" smtClean="0">
                <a:solidFill>
                  <a:srgbClr val="0000FF"/>
                </a:solidFill>
                <a:latin typeface="Calibri" panose="020F0502020204030204" pitchFamily="34" charset="0"/>
                <a:cs typeface="Calibri" panose="020F0502020204030204" pitchFamily="34" charset="0"/>
              </a:rPr>
              <a:t>mg </a:t>
            </a:r>
            <a:r>
              <a:rPr lang="en-IN" sz="1800" dirty="0" smtClean="0">
                <a:solidFill>
                  <a:srgbClr val="0000FF"/>
                </a:solidFill>
                <a:latin typeface="Calibri" panose="020F0502020204030204" pitchFamily="34" charset="0"/>
                <a:cs typeface="Calibri" panose="020F0502020204030204" pitchFamily="34" charset="0"/>
              </a:rPr>
              <a:t>.. together </a:t>
            </a:r>
            <a:r>
              <a:rPr lang="en-IN" sz="1800" dirty="0" smtClean="0">
                <a:solidFill>
                  <a:srgbClr val="0000FF"/>
                </a:solidFill>
                <a:latin typeface="Calibri" panose="020F0502020204030204" pitchFamily="34" charset="0"/>
                <a:cs typeface="Calibri" panose="020F0502020204030204" pitchFamily="34" charset="0"/>
              </a:rPr>
              <a:t>eq. to around 4 gm of crude powder</a:t>
            </a:r>
          </a:p>
          <a:p>
            <a:pPr>
              <a:buNone/>
            </a:pPr>
            <a:endParaRPr lang="en-IN" sz="1800" dirty="0">
              <a:solidFill>
                <a:srgbClr val="0000FF"/>
              </a:solidFill>
              <a:latin typeface="Calibri" panose="020F0502020204030204" pitchFamily="34" charset="0"/>
              <a:cs typeface="Calibri" panose="020F0502020204030204" pitchFamily="34" charset="0"/>
            </a:endParaRPr>
          </a:p>
        </p:txBody>
      </p:sp>
      <p:sp>
        <p:nvSpPr>
          <p:cNvPr id="4" name="Content Placeholder 2"/>
          <p:cNvSpPr txBox="1">
            <a:spLocks/>
          </p:cNvSpPr>
          <p:nvPr/>
        </p:nvSpPr>
        <p:spPr>
          <a:xfrm>
            <a:off x="1295400" y="4038600"/>
            <a:ext cx="7491442" cy="2666999"/>
          </a:xfrm>
          <a:prstGeom prst="rect">
            <a:avLst/>
          </a:prstGeom>
          <a:solidFill>
            <a:schemeClr val="accent3">
              <a:lumMod val="95000"/>
            </a:schemeClr>
          </a:solidFill>
        </p:spPr>
        <p:txBody>
          <a:bodyPr vert="horz" lIns="91440" tIns="45720" rIns="91440" bIns="45720" rtlCol="0">
            <a:noAutofit/>
          </a:bodyPr>
          <a:lstStyle/>
          <a:p>
            <a:pPr algn="l"/>
            <a:r>
              <a:rPr lang="en-IN" sz="2000" b="1" dirty="0" smtClean="0">
                <a:solidFill>
                  <a:srgbClr val="FF0000"/>
                </a:solidFill>
                <a:latin typeface="Calibri" panose="020F0502020204030204" pitchFamily="34" charset="0"/>
                <a:cs typeface="Calibri" panose="020F0502020204030204" pitchFamily="34" charset="0"/>
              </a:rPr>
              <a:t>2. Product for pregnancy vomiting (Hyperemesis </a:t>
            </a:r>
            <a:r>
              <a:rPr lang="en-IN" sz="2000" b="1" dirty="0" err="1" smtClean="0">
                <a:solidFill>
                  <a:srgbClr val="FF0000"/>
                </a:solidFill>
                <a:latin typeface="Calibri" panose="020F0502020204030204" pitchFamily="34" charset="0"/>
                <a:cs typeface="Calibri" panose="020F0502020204030204" pitchFamily="34" charset="0"/>
              </a:rPr>
              <a:t>gravidarum</a:t>
            </a:r>
            <a:r>
              <a:rPr lang="en-IN" sz="2000" b="1" dirty="0" smtClean="0">
                <a:solidFill>
                  <a:srgbClr val="FF0000"/>
                </a:solidFill>
                <a:latin typeface="Calibri" panose="020F0502020204030204" pitchFamily="34" charset="0"/>
                <a:cs typeface="Calibri" panose="020F0502020204030204" pitchFamily="34" charset="0"/>
              </a:rPr>
              <a:t>):</a:t>
            </a:r>
          </a:p>
          <a:p>
            <a:pPr lvl="1" algn="l">
              <a:buFont typeface="Wingdings" pitchFamily="2" charset="2"/>
              <a:buChar char="§"/>
            </a:pPr>
            <a:r>
              <a:rPr lang="en-IN" sz="2000" i="1" dirty="0" err="1" smtClean="0">
                <a:solidFill>
                  <a:srgbClr val="FF0000"/>
                </a:solidFill>
                <a:latin typeface="Calibri" panose="020F0502020204030204" pitchFamily="34" charset="0"/>
                <a:cs typeface="Calibri" panose="020F0502020204030204" pitchFamily="34" charset="0"/>
              </a:rPr>
              <a:t>Shathi</a:t>
            </a:r>
            <a:r>
              <a:rPr lang="en-IN" sz="2000" i="1" dirty="0" smtClean="0">
                <a:solidFill>
                  <a:srgbClr val="FF0000"/>
                </a:solidFill>
                <a:latin typeface="Calibri" panose="020F0502020204030204" pitchFamily="34" charset="0"/>
                <a:cs typeface="Calibri" panose="020F0502020204030204" pitchFamily="34" charset="0"/>
              </a:rPr>
              <a:t>: 		100 mg</a:t>
            </a:r>
          </a:p>
          <a:p>
            <a:pPr lvl="1" algn="l">
              <a:buFont typeface="Wingdings" pitchFamily="2" charset="2"/>
              <a:buChar char="§"/>
            </a:pPr>
            <a:r>
              <a:rPr lang="en-IN" sz="2000" i="1" dirty="0" err="1" smtClean="0">
                <a:solidFill>
                  <a:srgbClr val="FF0000"/>
                </a:solidFill>
                <a:latin typeface="Calibri" panose="020F0502020204030204" pitchFamily="34" charset="0"/>
                <a:cs typeface="Calibri" panose="020F0502020204030204" pitchFamily="34" charset="0"/>
              </a:rPr>
              <a:t>Kulinjan</a:t>
            </a:r>
            <a:r>
              <a:rPr lang="en-IN" sz="2000" i="1" dirty="0" smtClean="0">
                <a:solidFill>
                  <a:srgbClr val="FF0000"/>
                </a:solidFill>
                <a:latin typeface="Calibri" panose="020F0502020204030204" pitchFamily="34" charset="0"/>
                <a:cs typeface="Calibri" panose="020F0502020204030204" pitchFamily="34" charset="0"/>
              </a:rPr>
              <a:t>:		100 mg</a:t>
            </a:r>
          </a:p>
          <a:p>
            <a:pPr lvl="1" algn="l">
              <a:buFont typeface="Wingdings" pitchFamily="2" charset="2"/>
              <a:buChar char="§"/>
            </a:pPr>
            <a:r>
              <a:rPr lang="en-IN" sz="2000" i="1" dirty="0" err="1" smtClean="0">
                <a:solidFill>
                  <a:srgbClr val="FF0000"/>
                </a:solidFill>
                <a:latin typeface="Calibri" panose="020F0502020204030204" pitchFamily="34" charset="0"/>
                <a:cs typeface="Calibri" panose="020F0502020204030204" pitchFamily="34" charset="0"/>
              </a:rPr>
              <a:t>Babuna</a:t>
            </a:r>
            <a:r>
              <a:rPr lang="en-IN" sz="2000" i="1" dirty="0" smtClean="0">
                <a:solidFill>
                  <a:srgbClr val="FF0000"/>
                </a:solidFill>
                <a:latin typeface="Calibri" panose="020F0502020204030204" pitchFamily="34" charset="0"/>
                <a:cs typeface="Calibri" panose="020F0502020204030204" pitchFamily="34" charset="0"/>
              </a:rPr>
              <a:t>:		50 mg</a:t>
            </a:r>
          </a:p>
          <a:p>
            <a:pPr lvl="1" algn="l">
              <a:buFont typeface="Wingdings" pitchFamily="2" charset="2"/>
              <a:buChar char="§"/>
            </a:pPr>
            <a:r>
              <a:rPr lang="en-IN" sz="2000" i="1" dirty="0" err="1" smtClean="0">
                <a:solidFill>
                  <a:srgbClr val="FF0000"/>
                </a:solidFill>
                <a:latin typeface="Calibri" panose="020F0502020204030204" pitchFamily="34" charset="0"/>
                <a:cs typeface="Calibri" panose="020F0502020204030204" pitchFamily="34" charset="0"/>
              </a:rPr>
              <a:t>Shunthi</a:t>
            </a:r>
            <a:r>
              <a:rPr lang="en-IN" sz="2000" i="1" dirty="0" smtClean="0">
                <a:solidFill>
                  <a:srgbClr val="FF0000"/>
                </a:solidFill>
                <a:latin typeface="Calibri" panose="020F0502020204030204" pitchFamily="34" charset="0"/>
                <a:cs typeface="Calibri" panose="020F0502020204030204" pitchFamily="34" charset="0"/>
              </a:rPr>
              <a:t>: 		50 mg</a:t>
            </a:r>
          </a:p>
          <a:p>
            <a:pPr lvl="1" algn="l">
              <a:buFont typeface="Wingdings" pitchFamily="2" charset="2"/>
              <a:buChar char="§"/>
            </a:pPr>
            <a:r>
              <a:rPr lang="en-IN" sz="2000" i="1" dirty="0" err="1" smtClean="0">
                <a:solidFill>
                  <a:srgbClr val="FF0000"/>
                </a:solidFill>
                <a:latin typeface="Calibri" panose="020F0502020204030204" pitchFamily="34" charset="0"/>
                <a:cs typeface="Calibri" panose="020F0502020204030204" pitchFamily="34" charset="0"/>
              </a:rPr>
              <a:t>Nimbuk</a:t>
            </a:r>
            <a:r>
              <a:rPr lang="en-IN" sz="2000" i="1" dirty="0" smtClean="0">
                <a:solidFill>
                  <a:srgbClr val="FF0000"/>
                </a:solidFill>
                <a:latin typeface="Calibri" panose="020F0502020204030204" pitchFamily="34" charset="0"/>
                <a:cs typeface="Calibri" panose="020F0502020204030204" pitchFamily="34" charset="0"/>
              </a:rPr>
              <a:t> </a:t>
            </a:r>
            <a:r>
              <a:rPr lang="en-IN" sz="2000" i="1" dirty="0" err="1" smtClean="0">
                <a:solidFill>
                  <a:srgbClr val="FF0000"/>
                </a:solidFill>
                <a:latin typeface="Calibri" panose="020F0502020204030204" pitchFamily="34" charset="0"/>
                <a:cs typeface="Calibri" panose="020F0502020204030204" pitchFamily="34" charset="0"/>
              </a:rPr>
              <a:t>satwa</a:t>
            </a:r>
            <a:r>
              <a:rPr lang="en-IN" sz="2000" i="1" dirty="0" smtClean="0">
                <a:solidFill>
                  <a:srgbClr val="FF0000"/>
                </a:solidFill>
                <a:latin typeface="Calibri" panose="020F0502020204030204" pitchFamily="34" charset="0"/>
                <a:cs typeface="Calibri" panose="020F0502020204030204" pitchFamily="34" charset="0"/>
              </a:rPr>
              <a:t>:	25 mg</a:t>
            </a:r>
          </a:p>
          <a:p>
            <a:pPr lvl="1" algn="l">
              <a:buFont typeface="Wingdings" pitchFamily="2" charset="2"/>
              <a:buChar char="§"/>
            </a:pPr>
            <a:r>
              <a:rPr lang="en-IN" sz="2000" i="1" dirty="0" err="1" smtClean="0">
                <a:solidFill>
                  <a:srgbClr val="FF0000"/>
                </a:solidFill>
                <a:latin typeface="Calibri" panose="020F0502020204030204" pitchFamily="34" charset="0"/>
                <a:cs typeface="Calibri" panose="020F0502020204030204" pitchFamily="34" charset="0"/>
              </a:rPr>
              <a:t>Lavang</a:t>
            </a:r>
            <a:r>
              <a:rPr lang="en-IN" sz="2000" i="1" dirty="0" smtClean="0">
                <a:solidFill>
                  <a:srgbClr val="FF0000"/>
                </a:solidFill>
                <a:latin typeface="Calibri" panose="020F0502020204030204" pitchFamily="34" charset="0"/>
                <a:cs typeface="Calibri" panose="020F0502020204030204" pitchFamily="34" charset="0"/>
              </a:rPr>
              <a:t> </a:t>
            </a:r>
            <a:r>
              <a:rPr lang="en-IN" sz="2000" i="1" dirty="0" err="1" smtClean="0">
                <a:solidFill>
                  <a:srgbClr val="FF0000"/>
                </a:solidFill>
                <a:latin typeface="Calibri" panose="020F0502020204030204" pitchFamily="34" charset="0"/>
                <a:cs typeface="Calibri" panose="020F0502020204030204" pitchFamily="34" charset="0"/>
              </a:rPr>
              <a:t>taila</a:t>
            </a:r>
            <a:r>
              <a:rPr lang="en-IN" sz="2000" i="1" dirty="0" smtClean="0">
                <a:solidFill>
                  <a:srgbClr val="FF0000"/>
                </a:solidFill>
                <a:latin typeface="Calibri" panose="020F0502020204030204" pitchFamily="34" charset="0"/>
                <a:cs typeface="Calibri" panose="020F0502020204030204" pitchFamily="34" charset="0"/>
              </a:rPr>
              <a:t>:	0.005 ml......together eq. to around 4 gm of crude powder</a:t>
            </a:r>
            <a:endParaRPr kumimoji="0" lang="en-IN" sz="2000" b="0" i="1" u="none" strike="noStrike" kern="1200" cap="none" spc="0" normalizeH="0" baseline="0" noProof="0" dirty="0" smtClean="0">
              <a:ln>
                <a:noFill/>
              </a:ln>
              <a:solidFill>
                <a:srgbClr val="FF0000"/>
              </a:solidFill>
              <a:effectLst/>
              <a:uLnTx/>
              <a:uFillTx/>
              <a:latin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20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6" name="Title 1"/>
          <p:cNvSpPr>
            <a:spLocks noGrp="1"/>
          </p:cNvSpPr>
          <p:nvPr>
            <p:ph type="title"/>
          </p:nvPr>
        </p:nvSpPr>
        <p:spPr>
          <a:xfrm>
            <a:off x="914400" y="207051"/>
            <a:ext cx="7391400" cy="1164549"/>
          </a:xfrm>
        </p:spPr>
        <p:txBody>
          <a:bodyPr>
            <a:noAutofit/>
          </a:bodyPr>
          <a:lstStyle/>
          <a:p>
            <a:pPr algn="ctr"/>
            <a:r>
              <a:rPr lang="en-IN" sz="2400" b="1" dirty="0" smtClean="0">
                <a:solidFill>
                  <a:srgbClr val="7030A0"/>
                </a:solidFill>
              </a:rPr>
              <a:t>Mother and Child care products</a:t>
            </a:r>
            <a:r>
              <a:rPr lang="en-IN" sz="2400" dirty="0" smtClean="0">
                <a:solidFill>
                  <a:srgbClr val="7030A0"/>
                </a:solidFill>
              </a:rPr>
              <a:t> </a:t>
            </a:r>
            <a:br>
              <a:rPr lang="en-IN" sz="2400" dirty="0" smtClean="0">
                <a:solidFill>
                  <a:srgbClr val="7030A0"/>
                </a:solidFill>
              </a:rPr>
            </a:br>
            <a:r>
              <a:rPr lang="en-IN" sz="2000" dirty="0" smtClean="0">
                <a:solidFill>
                  <a:srgbClr val="FF0000"/>
                </a:solidFill>
              </a:rPr>
              <a:t>(All quantities in standardized composite extracts (</a:t>
            </a:r>
            <a:r>
              <a:rPr lang="en-IN" sz="2000" dirty="0" err="1" smtClean="0">
                <a:solidFill>
                  <a:srgbClr val="FF0000"/>
                </a:solidFill>
              </a:rPr>
              <a:t>Sattwas</a:t>
            </a:r>
            <a:r>
              <a:rPr lang="en-IN" sz="2000" dirty="0" smtClean="0">
                <a:solidFill>
                  <a:srgbClr val="FF0000"/>
                </a:solidFill>
              </a:rPr>
              <a:t>), unless otherwise specified):</a:t>
            </a:r>
            <a:endParaRPr lang="en-IN" sz="2000" dirty="0">
              <a:solidFill>
                <a:srgbClr val="FF0000"/>
              </a:solidFill>
            </a:endParaRPr>
          </a:p>
        </p:txBody>
      </p:sp>
    </p:spTree>
    <p:extLst>
      <p:ext uri="{BB962C8B-B14F-4D97-AF65-F5344CB8AC3E}">
        <p14:creationId xmlns:p14="http://schemas.microsoft.com/office/powerpoint/2010/main" val="915768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45163"/>
            <a:ext cx="7162800" cy="1202637"/>
          </a:xfrm>
        </p:spPr>
        <p:txBody>
          <a:bodyPr>
            <a:noAutofit/>
          </a:bodyPr>
          <a:lstStyle/>
          <a:p>
            <a:pPr algn="ctr"/>
            <a:r>
              <a:rPr lang="en-IN" sz="2400" b="1" dirty="0" smtClean="0">
                <a:solidFill>
                  <a:srgbClr val="7030A0"/>
                </a:solidFill>
              </a:rPr>
              <a:t>Mother and Child care products</a:t>
            </a:r>
            <a:r>
              <a:rPr lang="en-IN" sz="2400" dirty="0" smtClean="0">
                <a:solidFill>
                  <a:srgbClr val="7030A0"/>
                </a:solidFill>
              </a:rPr>
              <a:t> </a:t>
            </a:r>
            <a:r>
              <a:rPr lang="en-IN" sz="2000" dirty="0" smtClean="0">
                <a:solidFill>
                  <a:srgbClr val="7030A0"/>
                </a:solidFill>
              </a:rPr>
              <a:t/>
            </a:r>
            <a:br>
              <a:rPr lang="en-IN" sz="2000" dirty="0" smtClean="0">
                <a:solidFill>
                  <a:srgbClr val="7030A0"/>
                </a:solidFill>
              </a:rPr>
            </a:br>
            <a:r>
              <a:rPr lang="en-IN" sz="2000" dirty="0" smtClean="0">
                <a:solidFill>
                  <a:srgbClr val="FF0000"/>
                </a:solidFill>
              </a:rPr>
              <a:t>(All quantities in standardized composite extracts, unless otherwise specified):</a:t>
            </a:r>
            <a:endParaRPr lang="en-IN" sz="2000" dirty="0">
              <a:solidFill>
                <a:srgbClr val="FF0000"/>
              </a:solidFill>
            </a:endParaRPr>
          </a:p>
        </p:txBody>
      </p:sp>
      <p:sp>
        <p:nvSpPr>
          <p:cNvPr id="3" name="Content Placeholder 2"/>
          <p:cNvSpPr>
            <a:spLocks noGrp="1"/>
          </p:cNvSpPr>
          <p:nvPr>
            <p:ph idx="1"/>
          </p:nvPr>
        </p:nvSpPr>
        <p:spPr>
          <a:xfrm>
            <a:off x="533400" y="2000241"/>
            <a:ext cx="8396318" cy="1962159"/>
          </a:xfrm>
          <a:solidFill>
            <a:srgbClr val="FFFFCC"/>
          </a:solidFill>
        </p:spPr>
        <p:txBody>
          <a:bodyPr>
            <a:noAutofit/>
          </a:bodyPr>
          <a:lstStyle/>
          <a:p>
            <a:pPr>
              <a:buNone/>
            </a:pPr>
            <a:r>
              <a:rPr lang="en-IN" sz="1800" b="1" dirty="0" smtClean="0">
                <a:solidFill>
                  <a:srgbClr val="0000FF"/>
                </a:solidFill>
                <a:latin typeface="Calibri" panose="020F0502020204030204" pitchFamily="34" charset="0"/>
                <a:cs typeface="Calibri" panose="020F0502020204030204" pitchFamily="34" charset="0"/>
              </a:rPr>
              <a:t>Product combo for 2</a:t>
            </a:r>
            <a:r>
              <a:rPr lang="en-IN" sz="1800" b="1" baseline="30000" dirty="0" smtClean="0">
                <a:solidFill>
                  <a:srgbClr val="0000FF"/>
                </a:solidFill>
                <a:latin typeface="Calibri" panose="020F0502020204030204" pitchFamily="34" charset="0"/>
                <a:cs typeface="Calibri" panose="020F0502020204030204" pitchFamily="34" charset="0"/>
              </a:rPr>
              <a:t>nd</a:t>
            </a:r>
            <a:r>
              <a:rPr lang="en-IN" sz="1800" b="1" dirty="0" smtClean="0">
                <a:solidFill>
                  <a:srgbClr val="0000FF"/>
                </a:solidFill>
                <a:latin typeface="Calibri" panose="020F0502020204030204" pitchFamily="34" charset="0"/>
                <a:cs typeface="Calibri" panose="020F0502020204030204" pitchFamily="34" charset="0"/>
              </a:rPr>
              <a:t> trimester of pregnancy: 1. For General well being: </a:t>
            </a:r>
          </a:p>
          <a:p>
            <a:pPr lvl="2"/>
            <a:r>
              <a:rPr lang="en-IN" sz="1800" i="1" dirty="0" err="1" smtClean="0">
                <a:solidFill>
                  <a:srgbClr val="0000FF"/>
                </a:solidFill>
                <a:latin typeface="Calibri" panose="020F0502020204030204" pitchFamily="34" charset="0"/>
                <a:cs typeface="Calibri" panose="020F0502020204030204" pitchFamily="34" charset="0"/>
              </a:rPr>
              <a:t>Shatavari</a:t>
            </a:r>
            <a:r>
              <a:rPr lang="en-IN" sz="1800" i="1" dirty="0" smtClean="0">
                <a:solidFill>
                  <a:srgbClr val="0000FF"/>
                </a:solidFill>
                <a:latin typeface="Calibri" panose="020F0502020204030204" pitchFamily="34" charset="0"/>
                <a:cs typeface="Calibri" panose="020F0502020204030204" pitchFamily="34" charset="0"/>
              </a:rPr>
              <a:t>: 	200 mg</a:t>
            </a:r>
          </a:p>
          <a:p>
            <a:pPr lvl="2"/>
            <a:r>
              <a:rPr lang="en-IN" sz="1800" i="1" dirty="0" err="1" smtClean="0">
                <a:solidFill>
                  <a:srgbClr val="0000FF"/>
                </a:solidFill>
                <a:latin typeface="Calibri" panose="020F0502020204030204" pitchFamily="34" charset="0"/>
                <a:cs typeface="Calibri" panose="020F0502020204030204" pitchFamily="34" charset="0"/>
              </a:rPr>
              <a:t>Vidari</a:t>
            </a:r>
            <a:r>
              <a:rPr lang="en-IN" sz="1800" i="1" dirty="0" smtClean="0">
                <a:solidFill>
                  <a:srgbClr val="0000FF"/>
                </a:solidFill>
                <a:latin typeface="Calibri" panose="020F0502020204030204" pitchFamily="34" charset="0"/>
                <a:cs typeface="Calibri" panose="020F0502020204030204" pitchFamily="34" charset="0"/>
              </a:rPr>
              <a:t>:		100 mg</a:t>
            </a:r>
          </a:p>
          <a:p>
            <a:pPr lvl="2"/>
            <a:r>
              <a:rPr lang="en-IN" sz="1800" i="1" dirty="0" err="1" smtClean="0">
                <a:solidFill>
                  <a:srgbClr val="0000FF"/>
                </a:solidFill>
                <a:latin typeface="Calibri" panose="020F0502020204030204" pitchFamily="34" charset="0"/>
                <a:cs typeface="Calibri" panose="020F0502020204030204" pitchFamily="34" charset="0"/>
              </a:rPr>
              <a:t>Saariva</a:t>
            </a:r>
            <a:r>
              <a:rPr lang="en-IN" sz="1800" i="1" dirty="0">
                <a:solidFill>
                  <a:srgbClr val="0000FF"/>
                </a:solidFill>
                <a:latin typeface="Calibri" panose="020F0502020204030204" pitchFamily="34" charset="0"/>
                <a:cs typeface="Calibri" panose="020F0502020204030204" pitchFamily="34" charset="0"/>
              </a:rPr>
              <a:t>:</a:t>
            </a:r>
            <a:r>
              <a:rPr lang="en-IN" sz="1800" i="1" dirty="0" smtClean="0">
                <a:solidFill>
                  <a:srgbClr val="0000FF"/>
                </a:solidFill>
                <a:latin typeface="Calibri" panose="020F0502020204030204" pitchFamily="34" charset="0"/>
                <a:cs typeface="Calibri" panose="020F0502020204030204" pitchFamily="34" charset="0"/>
              </a:rPr>
              <a:t>	100 mg</a:t>
            </a:r>
          </a:p>
          <a:p>
            <a:pPr lvl="2"/>
            <a:r>
              <a:rPr lang="en-IN" sz="1800" i="1" dirty="0" err="1" smtClean="0">
                <a:solidFill>
                  <a:srgbClr val="0000FF"/>
                </a:solidFill>
                <a:latin typeface="Calibri" panose="020F0502020204030204" pitchFamily="34" charset="0"/>
                <a:cs typeface="Calibri" panose="020F0502020204030204" pitchFamily="34" charset="0"/>
              </a:rPr>
              <a:t>Shigru</a:t>
            </a:r>
            <a:r>
              <a:rPr lang="en-IN" sz="1800" i="1" dirty="0" smtClean="0">
                <a:solidFill>
                  <a:srgbClr val="0000FF"/>
                </a:solidFill>
                <a:latin typeface="Calibri" panose="020F0502020204030204" pitchFamily="34" charset="0"/>
                <a:cs typeface="Calibri" panose="020F0502020204030204" pitchFamily="34" charset="0"/>
              </a:rPr>
              <a:t> </a:t>
            </a:r>
            <a:r>
              <a:rPr lang="en-IN" sz="1800" i="1" dirty="0" err="1" smtClean="0">
                <a:solidFill>
                  <a:srgbClr val="0000FF"/>
                </a:solidFill>
                <a:latin typeface="Calibri" panose="020F0502020204030204" pitchFamily="34" charset="0"/>
                <a:cs typeface="Calibri" panose="020F0502020204030204" pitchFamily="34" charset="0"/>
              </a:rPr>
              <a:t>twak</a:t>
            </a:r>
            <a:r>
              <a:rPr lang="en-IN" sz="1800" i="1" dirty="0" smtClean="0">
                <a:solidFill>
                  <a:srgbClr val="0000FF"/>
                </a:solidFill>
                <a:latin typeface="Calibri" panose="020F0502020204030204" pitchFamily="34" charset="0"/>
                <a:cs typeface="Calibri" panose="020F0502020204030204" pitchFamily="34" charset="0"/>
              </a:rPr>
              <a:t>:	50 mg….. together eq. to around 3.5 gm of crude powder</a:t>
            </a:r>
          </a:p>
          <a:p>
            <a:pPr>
              <a:buNone/>
            </a:pPr>
            <a:endParaRPr lang="en-IN" sz="1800" dirty="0">
              <a:solidFill>
                <a:srgbClr val="0000FF"/>
              </a:solidFill>
              <a:latin typeface="Calibri" panose="020F0502020204030204" pitchFamily="34" charset="0"/>
              <a:cs typeface="Calibri" panose="020F0502020204030204" pitchFamily="34" charset="0"/>
            </a:endParaRPr>
          </a:p>
        </p:txBody>
      </p:sp>
      <p:sp>
        <p:nvSpPr>
          <p:cNvPr id="4" name="Content Placeholder 2"/>
          <p:cNvSpPr txBox="1">
            <a:spLocks/>
          </p:cNvSpPr>
          <p:nvPr/>
        </p:nvSpPr>
        <p:spPr>
          <a:xfrm>
            <a:off x="1371600" y="4214818"/>
            <a:ext cx="7558118" cy="2338382"/>
          </a:xfrm>
          <a:prstGeom prst="rect">
            <a:avLst/>
          </a:prstGeom>
          <a:solidFill>
            <a:schemeClr val="accent4">
              <a:lumMod val="40000"/>
              <a:lumOff val="60000"/>
            </a:schemeClr>
          </a:solidFill>
        </p:spPr>
        <p:txBody>
          <a:bodyPr vert="horz" lIns="91440" tIns="45720" rIns="91440" bIns="45720" rtlCol="0">
            <a:noAutofit/>
          </a:bodyPr>
          <a:lstStyle/>
          <a:p>
            <a:pPr algn="l"/>
            <a:r>
              <a:rPr lang="en-IN" sz="1800" b="1" dirty="0" smtClean="0">
                <a:solidFill>
                  <a:srgbClr val="FF0000"/>
                </a:solidFill>
                <a:latin typeface="Calibri" panose="020F0502020204030204" pitchFamily="34" charset="0"/>
                <a:cs typeface="Calibri" panose="020F0502020204030204" pitchFamily="34" charset="0"/>
              </a:rPr>
              <a:t>2. Complaints like ‘Pre-</a:t>
            </a:r>
            <a:r>
              <a:rPr lang="en-IN" sz="1800" b="1" dirty="0" err="1" smtClean="0">
                <a:solidFill>
                  <a:srgbClr val="FF0000"/>
                </a:solidFill>
                <a:latin typeface="Calibri" panose="020F0502020204030204" pitchFamily="34" charset="0"/>
                <a:cs typeface="Calibri" panose="020F0502020204030204" pitchFamily="34" charset="0"/>
              </a:rPr>
              <a:t>eclamptic</a:t>
            </a:r>
            <a:r>
              <a:rPr lang="en-IN" sz="1800" b="1" dirty="0" smtClean="0">
                <a:solidFill>
                  <a:srgbClr val="FF0000"/>
                </a:solidFill>
                <a:latin typeface="Calibri" panose="020F0502020204030204" pitchFamily="34" charset="0"/>
                <a:cs typeface="Calibri" panose="020F0502020204030204" pitchFamily="34" charset="0"/>
              </a:rPr>
              <a:t> toxaemia’ signs, e.g. Oedema, hypertension or</a:t>
            </a:r>
          </a:p>
          <a:p>
            <a:pPr algn="l"/>
            <a:r>
              <a:rPr lang="en-IN" sz="1800" b="1" dirty="0" smtClean="0">
                <a:solidFill>
                  <a:srgbClr val="FF0000"/>
                </a:solidFill>
                <a:latin typeface="Calibri" panose="020F0502020204030204" pitchFamily="34" charset="0"/>
                <a:cs typeface="Calibri" panose="020F0502020204030204" pitchFamily="34" charset="0"/>
              </a:rPr>
              <a:t>     </a:t>
            </a:r>
            <a:r>
              <a:rPr lang="en-IN" sz="1800" b="1" dirty="0" err="1" smtClean="0">
                <a:solidFill>
                  <a:srgbClr val="FF0000"/>
                </a:solidFill>
                <a:latin typeface="Calibri" panose="020F0502020204030204" pitchFamily="34" charset="0"/>
                <a:cs typeface="Calibri" panose="020F0502020204030204" pitchFamily="34" charset="0"/>
              </a:rPr>
              <a:t>proteinuria</a:t>
            </a:r>
            <a:endParaRPr lang="en-IN" sz="1800" b="1" dirty="0" smtClean="0">
              <a:solidFill>
                <a:srgbClr val="FF0000"/>
              </a:solidFill>
              <a:latin typeface="Calibri" panose="020F0502020204030204" pitchFamily="34" charset="0"/>
              <a:cs typeface="Calibri" panose="020F0502020204030204" pitchFamily="34" charset="0"/>
            </a:endParaRP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Gokshur</a:t>
            </a:r>
            <a:r>
              <a:rPr lang="en-IN" sz="1800" i="1" dirty="0" smtClean="0">
                <a:solidFill>
                  <a:srgbClr val="FF0000"/>
                </a:solidFill>
                <a:latin typeface="Calibri" panose="020F0502020204030204" pitchFamily="34" charset="0"/>
                <a:cs typeface="Calibri" panose="020F0502020204030204" pitchFamily="34" charset="0"/>
              </a:rPr>
              <a:t>:	100 mg</a:t>
            </a:r>
            <a:endParaRPr lang="en-IN" sz="1800" dirty="0" smtClean="0">
              <a:solidFill>
                <a:srgbClr val="FF0000"/>
              </a:solidFill>
              <a:latin typeface="Calibri" panose="020F0502020204030204" pitchFamily="34" charset="0"/>
              <a:cs typeface="Calibri" panose="020F0502020204030204" pitchFamily="34" charset="0"/>
            </a:endParaRP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Raasna</a:t>
            </a:r>
            <a:r>
              <a:rPr lang="en-IN" sz="1800" i="1" dirty="0" smtClean="0">
                <a:solidFill>
                  <a:srgbClr val="FF0000"/>
                </a:solidFill>
                <a:latin typeface="Calibri" panose="020F0502020204030204" pitchFamily="34" charset="0"/>
                <a:cs typeface="Calibri" panose="020F0502020204030204" pitchFamily="34" charset="0"/>
              </a:rPr>
              <a:t>:	100 mg</a:t>
            </a:r>
            <a:endParaRPr lang="en-IN" sz="1800" dirty="0" smtClean="0">
              <a:solidFill>
                <a:srgbClr val="FF0000"/>
              </a:solidFill>
              <a:latin typeface="Calibri" panose="020F0502020204030204" pitchFamily="34" charset="0"/>
              <a:cs typeface="Calibri" panose="020F0502020204030204" pitchFamily="34" charset="0"/>
            </a:endParaRP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Varuna</a:t>
            </a:r>
            <a:r>
              <a:rPr lang="en-IN" sz="1800" i="1" dirty="0" smtClean="0">
                <a:solidFill>
                  <a:srgbClr val="FF0000"/>
                </a:solidFill>
                <a:latin typeface="Calibri" panose="020F0502020204030204" pitchFamily="34" charset="0"/>
                <a:cs typeface="Calibri" panose="020F0502020204030204" pitchFamily="34" charset="0"/>
              </a:rPr>
              <a:t>:	75 mg</a:t>
            </a:r>
            <a:endParaRPr lang="en-IN" sz="1800" dirty="0" smtClean="0">
              <a:solidFill>
                <a:srgbClr val="FF0000"/>
              </a:solidFill>
              <a:latin typeface="Calibri" panose="020F0502020204030204" pitchFamily="34" charset="0"/>
              <a:cs typeface="Calibri" panose="020F0502020204030204" pitchFamily="34" charset="0"/>
            </a:endParaRP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Kantakari</a:t>
            </a:r>
            <a:r>
              <a:rPr lang="en-IN" sz="1800" i="1" dirty="0" smtClean="0">
                <a:solidFill>
                  <a:srgbClr val="FF0000"/>
                </a:solidFill>
                <a:latin typeface="Calibri" panose="020F0502020204030204" pitchFamily="34" charset="0"/>
                <a:cs typeface="Calibri" panose="020F0502020204030204" pitchFamily="34" charset="0"/>
              </a:rPr>
              <a:t>:	75 mg</a:t>
            </a:r>
            <a:endParaRPr lang="en-IN" sz="1800" dirty="0" smtClean="0">
              <a:solidFill>
                <a:srgbClr val="FF0000"/>
              </a:solidFill>
              <a:latin typeface="Calibri" panose="020F0502020204030204" pitchFamily="34" charset="0"/>
              <a:cs typeface="Calibri" panose="020F0502020204030204" pitchFamily="34" charset="0"/>
            </a:endParaRP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Dalchini</a:t>
            </a:r>
            <a:r>
              <a:rPr lang="en-IN" sz="1800" i="1" dirty="0" smtClean="0">
                <a:solidFill>
                  <a:srgbClr val="FF0000"/>
                </a:solidFill>
                <a:latin typeface="Calibri" panose="020F0502020204030204" pitchFamily="34" charset="0"/>
                <a:cs typeface="Calibri" panose="020F0502020204030204" pitchFamily="34" charset="0"/>
              </a:rPr>
              <a:t>:	25 mg</a:t>
            </a:r>
            <a:r>
              <a:rPr lang="en-IN" sz="1800" dirty="0" smtClean="0">
                <a:solidFill>
                  <a:srgbClr val="FF0000"/>
                </a:solidFill>
                <a:latin typeface="Calibri" panose="020F0502020204030204" pitchFamily="34" charset="0"/>
                <a:cs typeface="Calibri" panose="020F0502020204030204" pitchFamily="34" charset="0"/>
              </a:rPr>
              <a:t>........ together eq. to around 4 gm of crude powder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6950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7166"/>
            <a:ext cx="7086600" cy="1202637"/>
          </a:xfrm>
        </p:spPr>
        <p:txBody>
          <a:bodyPr>
            <a:noAutofit/>
          </a:bodyPr>
          <a:lstStyle/>
          <a:p>
            <a:pPr algn="ctr"/>
            <a:r>
              <a:rPr lang="en-IN" sz="2400" b="1" dirty="0" smtClean="0">
                <a:solidFill>
                  <a:srgbClr val="7030A0"/>
                </a:solidFill>
              </a:rPr>
              <a:t>Mother and Child care products</a:t>
            </a:r>
            <a:r>
              <a:rPr lang="en-IN" sz="2400" dirty="0" smtClean="0">
                <a:solidFill>
                  <a:srgbClr val="7030A0"/>
                </a:solidFill>
              </a:rPr>
              <a:t> </a:t>
            </a:r>
            <a:br>
              <a:rPr lang="en-IN" sz="2400" dirty="0" smtClean="0">
                <a:solidFill>
                  <a:srgbClr val="7030A0"/>
                </a:solidFill>
              </a:rPr>
            </a:br>
            <a:r>
              <a:rPr lang="en-IN" sz="2000" dirty="0" smtClean="0">
                <a:solidFill>
                  <a:srgbClr val="FF0000"/>
                </a:solidFill>
              </a:rPr>
              <a:t>(All quantities in standardized composite extracts, unless otherwise specified):</a:t>
            </a:r>
            <a:endParaRPr lang="en-IN" sz="2000" dirty="0">
              <a:solidFill>
                <a:srgbClr val="FF0000"/>
              </a:solidFill>
            </a:endParaRPr>
          </a:p>
        </p:txBody>
      </p:sp>
      <p:sp>
        <p:nvSpPr>
          <p:cNvPr id="3" name="Content Placeholder 2"/>
          <p:cNvSpPr>
            <a:spLocks noGrp="1"/>
          </p:cNvSpPr>
          <p:nvPr>
            <p:ph idx="1"/>
          </p:nvPr>
        </p:nvSpPr>
        <p:spPr>
          <a:xfrm>
            <a:off x="457200" y="1857364"/>
            <a:ext cx="8472518" cy="2071701"/>
          </a:xfrm>
          <a:solidFill>
            <a:srgbClr val="FFFFCC"/>
          </a:solidFill>
        </p:spPr>
        <p:txBody>
          <a:bodyPr>
            <a:noAutofit/>
          </a:bodyPr>
          <a:lstStyle/>
          <a:p>
            <a:pPr>
              <a:buNone/>
            </a:pPr>
            <a:r>
              <a:rPr lang="en-IN" sz="2000" b="1" dirty="0" smtClean="0">
                <a:solidFill>
                  <a:srgbClr val="0000FF"/>
                </a:solidFill>
                <a:latin typeface="Calibri" panose="020F0502020204030204" pitchFamily="34" charset="0"/>
                <a:cs typeface="Calibri" panose="020F0502020204030204" pitchFamily="34" charset="0"/>
              </a:rPr>
              <a:t>Product combo for 3</a:t>
            </a:r>
            <a:r>
              <a:rPr lang="en-IN" sz="2000" b="1" baseline="30000" dirty="0" smtClean="0">
                <a:solidFill>
                  <a:srgbClr val="0000FF"/>
                </a:solidFill>
                <a:latin typeface="Calibri" panose="020F0502020204030204" pitchFamily="34" charset="0"/>
                <a:cs typeface="Calibri" panose="020F0502020204030204" pitchFamily="34" charset="0"/>
              </a:rPr>
              <a:t>rd</a:t>
            </a:r>
            <a:r>
              <a:rPr lang="en-IN" sz="2000" b="1" dirty="0" smtClean="0">
                <a:solidFill>
                  <a:srgbClr val="0000FF"/>
                </a:solidFill>
                <a:latin typeface="Calibri" panose="020F0502020204030204" pitchFamily="34" charset="0"/>
                <a:cs typeface="Calibri" panose="020F0502020204030204" pitchFamily="34" charset="0"/>
              </a:rPr>
              <a:t> trimester of pregnancy: 1. For General well being: </a:t>
            </a:r>
          </a:p>
          <a:p>
            <a:pPr lvl="2"/>
            <a:r>
              <a:rPr lang="en-IN" sz="1800" i="1" dirty="0" err="1" smtClean="0">
                <a:solidFill>
                  <a:srgbClr val="0000FF"/>
                </a:solidFill>
                <a:latin typeface="Calibri" panose="020F0502020204030204" pitchFamily="34" charset="0"/>
                <a:cs typeface="Calibri" panose="020F0502020204030204" pitchFamily="34" charset="0"/>
              </a:rPr>
              <a:t>Shatavari</a:t>
            </a:r>
            <a:r>
              <a:rPr lang="en-IN" sz="1800" i="1" dirty="0" smtClean="0">
                <a:solidFill>
                  <a:srgbClr val="0000FF"/>
                </a:solidFill>
                <a:latin typeface="Calibri" panose="020F0502020204030204" pitchFamily="34" charset="0"/>
                <a:cs typeface="Calibri" panose="020F0502020204030204" pitchFamily="34" charset="0"/>
              </a:rPr>
              <a:t>: 	200 mg</a:t>
            </a:r>
            <a:endParaRPr lang="en-IN" sz="1800" dirty="0" smtClean="0">
              <a:solidFill>
                <a:srgbClr val="0000FF"/>
              </a:solidFill>
              <a:latin typeface="Calibri" panose="020F0502020204030204" pitchFamily="34" charset="0"/>
              <a:cs typeface="Calibri" panose="020F0502020204030204" pitchFamily="34" charset="0"/>
            </a:endParaRPr>
          </a:p>
          <a:p>
            <a:pPr lvl="2"/>
            <a:r>
              <a:rPr lang="en-IN" sz="1800" i="1" dirty="0" err="1" smtClean="0">
                <a:solidFill>
                  <a:srgbClr val="0000FF"/>
                </a:solidFill>
                <a:latin typeface="Calibri" panose="020F0502020204030204" pitchFamily="34" charset="0"/>
                <a:cs typeface="Calibri" panose="020F0502020204030204" pitchFamily="34" charset="0"/>
              </a:rPr>
              <a:t>Vidari</a:t>
            </a:r>
            <a:r>
              <a:rPr lang="en-IN" sz="1800" i="1" dirty="0" smtClean="0">
                <a:solidFill>
                  <a:srgbClr val="0000FF"/>
                </a:solidFill>
                <a:latin typeface="Calibri" panose="020F0502020204030204" pitchFamily="34" charset="0"/>
                <a:cs typeface="Calibri" panose="020F0502020204030204" pitchFamily="34" charset="0"/>
              </a:rPr>
              <a:t>:		100 mg</a:t>
            </a:r>
            <a:endParaRPr lang="en-IN" sz="1800" dirty="0" smtClean="0">
              <a:solidFill>
                <a:srgbClr val="0000FF"/>
              </a:solidFill>
              <a:latin typeface="Calibri" panose="020F0502020204030204" pitchFamily="34" charset="0"/>
              <a:cs typeface="Calibri" panose="020F0502020204030204" pitchFamily="34" charset="0"/>
            </a:endParaRPr>
          </a:p>
          <a:p>
            <a:pPr lvl="2"/>
            <a:r>
              <a:rPr lang="en-IN" sz="1800" i="1" dirty="0" err="1" smtClean="0">
                <a:solidFill>
                  <a:srgbClr val="0000FF"/>
                </a:solidFill>
                <a:latin typeface="Calibri" panose="020F0502020204030204" pitchFamily="34" charset="0"/>
                <a:cs typeface="Calibri" panose="020F0502020204030204" pitchFamily="34" charset="0"/>
              </a:rPr>
              <a:t>Saariva</a:t>
            </a:r>
            <a:r>
              <a:rPr lang="en-IN" sz="1800" i="1" dirty="0" smtClean="0">
                <a:solidFill>
                  <a:srgbClr val="0000FF"/>
                </a:solidFill>
                <a:latin typeface="Calibri" panose="020F0502020204030204" pitchFamily="34" charset="0"/>
                <a:cs typeface="Calibri" panose="020F0502020204030204" pitchFamily="34" charset="0"/>
              </a:rPr>
              <a:t>:	100 mg</a:t>
            </a:r>
            <a:endParaRPr lang="en-IN" sz="1800" dirty="0" smtClean="0">
              <a:solidFill>
                <a:srgbClr val="0000FF"/>
              </a:solidFill>
              <a:latin typeface="Calibri" panose="020F0502020204030204" pitchFamily="34" charset="0"/>
              <a:cs typeface="Calibri" panose="020F0502020204030204" pitchFamily="34" charset="0"/>
            </a:endParaRPr>
          </a:p>
          <a:p>
            <a:pPr lvl="2"/>
            <a:r>
              <a:rPr lang="en-IN" sz="1800" i="1" dirty="0" err="1" smtClean="0">
                <a:solidFill>
                  <a:srgbClr val="0000FF"/>
                </a:solidFill>
                <a:latin typeface="Calibri" panose="020F0502020204030204" pitchFamily="34" charset="0"/>
                <a:cs typeface="Calibri" panose="020F0502020204030204" pitchFamily="34" charset="0"/>
              </a:rPr>
              <a:t>Amalaki</a:t>
            </a:r>
            <a:r>
              <a:rPr lang="en-IN" sz="1800" i="1" dirty="0" smtClean="0">
                <a:solidFill>
                  <a:srgbClr val="0000FF"/>
                </a:solidFill>
                <a:latin typeface="Calibri" panose="020F0502020204030204" pitchFamily="34" charset="0"/>
                <a:cs typeface="Calibri" panose="020F0502020204030204" pitchFamily="34" charset="0"/>
              </a:rPr>
              <a:t>:	100 mg</a:t>
            </a:r>
            <a:endParaRPr lang="en-IN" sz="1800" dirty="0" smtClean="0">
              <a:solidFill>
                <a:srgbClr val="0000FF"/>
              </a:solidFill>
              <a:latin typeface="Calibri" panose="020F0502020204030204" pitchFamily="34" charset="0"/>
              <a:cs typeface="Calibri" panose="020F0502020204030204" pitchFamily="34" charset="0"/>
            </a:endParaRPr>
          </a:p>
          <a:p>
            <a:pPr lvl="2"/>
            <a:r>
              <a:rPr lang="en-IN" sz="1800" i="1" dirty="0" err="1" smtClean="0">
                <a:solidFill>
                  <a:srgbClr val="0000FF"/>
                </a:solidFill>
                <a:latin typeface="Calibri" panose="020F0502020204030204" pitchFamily="34" charset="0"/>
                <a:cs typeface="Calibri" panose="020F0502020204030204" pitchFamily="34" charset="0"/>
              </a:rPr>
              <a:t>Haritaki</a:t>
            </a:r>
            <a:r>
              <a:rPr lang="en-IN" sz="1800" i="1" dirty="0" smtClean="0">
                <a:solidFill>
                  <a:srgbClr val="0000FF"/>
                </a:solidFill>
                <a:latin typeface="Calibri" panose="020F0502020204030204" pitchFamily="34" charset="0"/>
                <a:cs typeface="Calibri" panose="020F0502020204030204" pitchFamily="34" charset="0"/>
              </a:rPr>
              <a:t>:	100 mg....</a:t>
            </a:r>
            <a:r>
              <a:rPr lang="en-IN" sz="1800" dirty="0" smtClean="0">
                <a:solidFill>
                  <a:srgbClr val="0000FF"/>
                </a:solidFill>
                <a:latin typeface="Calibri" panose="020F0502020204030204" pitchFamily="34" charset="0"/>
                <a:cs typeface="Calibri" panose="020F0502020204030204" pitchFamily="34" charset="0"/>
              </a:rPr>
              <a:t> together eq. to around 4 gm of crude powder</a:t>
            </a:r>
          </a:p>
          <a:p>
            <a:pPr>
              <a:buNone/>
            </a:pPr>
            <a:endParaRPr lang="en-IN" sz="2000" dirty="0">
              <a:solidFill>
                <a:srgbClr val="0000FF"/>
              </a:solidFill>
              <a:latin typeface="Calibri" panose="020F0502020204030204" pitchFamily="34" charset="0"/>
              <a:cs typeface="Calibri" panose="020F0502020204030204" pitchFamily="34" charset="0"/>
            </a:endParaRPr>
          </a:p>
        </p:txBody>
      </p:sp>
      <p:sp>
        <p:nvSpPr>
          <p:cNvPr id="4" name="Content Placeholder 2"/>
          <p:cNvSpPr txBox="1">
            <a:spLocks/>
          </p:cNvSpPr>
          <p:nvPr/>
        </p:nvSpPr>
        <p:spPr>
          <a:xfrm>
            <a:off x="1447800" y="4214818"/>
            <a:ext cx="7481918" cy="2357454"/>
          </a:xfrm>
          <a:prstGeom prst="rect">
            <a:avLst/>
          </a:prstGeom>
          <a:solidFill>
            <a:schemeClr val="accent4">
              <a:lumMod val="40000"/>
              <a:lumOff val="60000"/>
            </a:schemeClr>
          </a:solidFill>
        </p:spPr>
        <p:txBody>
          <a:bodyPr vert="horz" lIns="91440" tIns="45720" rIns="91440" bIns="45720" rtlCol="0">
            <a:noAutofit/>
          </a:bodyPr>
          <a:lstStyle/>
          <a:p>
            <a:pPr algn="l"/>
            <a:r>
              <a:rPr lang="en-IN" sz="1800" b="1" dirty="0" smtClean="0">
                <a:solidFill>
                  <a:srgbClr val="FF0000"/>
                </a:solidFill>
                <a:latin typeface="Calibri" panose="020F0502020204030204" pitchFamily="34" charset="0"/>
                <a:cs typeface="Calibri" panose="020F0502020204030204" pitchFamily="34" charset="0"/>
              </a:rPr>
              <a:t>2. Product ‘B’ from 2</a:t>
            </a:r>
            <a:r>
              <a:rPr lang="en-IN" sz="1800" b="1" baseline="30000" dirty="0" smtClean="0">
                <a:solidFill>
                  <a:srgbClr val="FF0000"/>
                </a:solidFill>
                <a:latin typeface="Calibri" panose="020F0502020204030204" pitchFamily="34" charset="0"/>
                <a:cs typeface="Calibri" panose="020F0502020204030204" pitchFamily="34" charset="0"/>
              </a:rPr>
              <a:t>nd</a:t>
            </a:r>
            <a:r>
              <a:rPr lang="en-IN" sz="1800" b="1" dirty="0" smtClean="0">
                <a:solidFill>
                  <a:srgbClr val="FF0000"/>
                </a:solidFill>
                <a:latin typeface="Calibri" panose="020F0502020204030204" pitchFamily="34" charset="0"/>
                <a:cs typeface="Calibri" panose="020F0502020204030204" pitchFamily="34" charset="0"/>
              </a:rPr>
              <a:t> trimester as shown below is to  be used if any PET symptom exists; </a:t>
            </a:r>
            <a:r>
              <a:rPr lang="en-IN" sz="1800" b="1" dirty="0" smtClean="0">
                <a:solidFill>
                  <a:srgbClr val="0000FF"/>
                </a:solidFill>
                <a:latin typeface="Calibri" panose="020F0502020204030204" pitchFamily="34" charset="0"/>
                <a:cs typeface="Calibri" panose="020F0502020204030204" pitchFamily="34" charset="0"/>
              </a:rPr>
              <a:t>otherwise  simple nutritious diet is enough</a:t>
            </a: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Gokshur</a:t>
            </a:r>
            <a:r>
              <a:rPr lang="en-IN" sz="1800" i="1" dirty="0" smtClean="0">
                <a:solidFill>
                  <a:srgbClr val="FF0000"/>
                </a:solidFill>
                <a:latin typeface="Calibri" panose="020F0502020204030204" pitchFamily="34" charset="0"/>
                <a:cs typeface="Calibri" panose="020F0502020204030204" pitchFamily="34" charset="0"/>
              </a:rPr>
              <a:t>:	100 mg</a:t>
            </a:r>
            <a:endParaRPr lang="en-IN" sz="1800" dirty="0" smtClean="0">
              <a:solidFill>
                <a:srgbClr val="FF0000"/>
              </a:solidFill>
              <a:latin typeface="Calibri" panose="020F0502020204030204" pitchFamily="34" charset="0"/>
              <a:cs typeface="Calibri" panose="020F0502020204030204" pitchFamily="34" charset="0"/>
            </a:endParaRP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Raasna</a:t>
            </a:r>
            <a:r>
              <a:rPr lang="en-IN" sz="1800" i="1" dirty="0" smtClean="0">
                <a:solidFill>
                  <a:srgbClr val="FF0000"/>
                </a:solidFill>
                <a:latin typeface="Calibri" panose="020F0502020204030204" pitchFamily="34" charset="0"/>
                <a:cs typeface="Calibri" panose="020F0502020204030204" pitchFamily="34" charset="0"/>
              </a:rPr>
              <a:t>:	100 mg</a:t>
            </a:r>
            <a:endParaRPr lang="en-IN" sz="1800" dirty="0" smtClean="0">
              <a:solidFill>
                <a:srgbClr val="FF0000"/>
              </a:solidFill>
              <a:latin typeface="Calibri" panose="020F0502020204030204" pitchFamily="34" charset="0"/>
              <a:cs typeface="Calibri" panose="020F0502020204030204" pitchFamily="34" charset="0"/>
            </a:endParaRP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Varuna</a:t>
            </a:r>
            <a:r>
              <a:rPr lang="en-IN" sz="1800" i="1" dirty="0" smtClean="0">
                <a:solidFill>
                  <a:srgbClr val="FF0000"/>
                </a:solidFill>
                <a:latin typeface="Calibri" panose="020F0502020204030204" pitchFamily="34" charset="0"/>
                <a:cs typeface="Calibri" panose="020F0502020204030204" pitchFamily="34" charset="0"/>
              </a:rPr>
              <a:t>:	75 mg</a:t>
            </a:r>
            <a:endParaRPr lang="en-IN" sz="1800" dirty="0" smtClean="0">
              <a:solidFill>
                <a:srgbClr val="FF0000"/>
              </a:solidFill>
              <a:latin typeface="Calibri" panose="020F0502020204030204" pitchFamily="34" charset="0"/>
              <a:cs typeface="Calibri" panose="020F0502020204030204" pitchFamily="34" charset="0"/>
            </a:endParaRP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Kantakari</a:t>
            </a:r>
            <a:r>
              <a:rPr lang="en-IN" sz="1800" i="1" dirty="0" smtClean="0">
                <a:solidFill>
                  <a:srgbClr val="FF0000"/>
                </a:solidFill>
                <a:latin typeface="Calibri" panose="020F0502020204030204" pitchFamily="34" charset="0"/>
                <a:cs typeface="Calibri" panose="020F0502020204030204" pitchFamily="34" charset="0"/>
              </a:rPr>
              <a:t>:	75 mg</a:t>
            </a:r>
            <a:endParaRPr lang="en-IN" sz="1800" dirty="0" smtClean="0">
              <a:solidFill>
                <a:srgbClr val="FF0000"/>
              </a:solidFill>
              <a:latin typeface="Calibri" panose="020F0502020204030204" pitchFamily="34" charset="0"/>
              <a:cs typeface="Calibri" panose="020F0502020204030204" pitchFamily="34" charset="0"/>
            </a:endParaRPr>
          </a:p>
          <a:p>
            <a:pPr lvl="1" algn="l">
              <a:buFont typeface="Wingdings" pitchFamily="2" charset="2"/>
              <a:buChar char="§"/>
            </a:pPr>
            <a:r>
              <a:rPr lang="en-IN" sz="1800" i="1" dirty="0" err="1" smtClean="0">
                <a:solidFill>
                  <a:srgbClr val="FF0000"/>
                </a:solidFill>
                <a:latin typeface="Calibri" panose="020F0502020204030204" pitchFamily="34" charset="0"/>
                <a:cs typeface="Calibri" panose="020F0502020204030204" pitchFamily="34" charset="0"/>
              </a:rPr>
              <a:t>Dalchini</a:t>
            </a:r>
            <a:r>
              <a:rPr lang="en-IN" sz="1800" i="1" dirty="0" smtClean="0">
                <a:solidFill>
                  <a:srgbClr val="FF0000"/>
                </a:solidFill>
                <a:latin typeface="Calibri" panose="020F0502020204030204" pitchFamily="34" charset="0"/>
                <a:cs typeface="Calibri" panose="020F0502020204030204" pitchFamily="34" charset="0"/>
              </a:rPr>
              <a:t>:	25 </a:t>
            </a:r>
            <a:r>
              <a:rPr lang="en-IN" sz="1800" i="1" dirty="0" smtClean="0">
                <a:solidFill>
                  <a:srgbClr val="FF0000"/>
                </a:solidFill>
                <a:latin typeface="Calibri" panose="020F0502020204030204" pitchFamily="34" charset="0"/>
                <a:cs typeface="Calibri" panose="020F0502020204030204" pitchFamily="34" charset="0"/>
              </a:rPr>
              <a:t>mg </a:t>
            </a:r>
            <a:r>
              <a:rPr lang="en-IN" sz="1800" dirty="0" smtClean="0">
                <a:solidFill>
                  <a:srgbClr val="FF0000"/>
                </a:solidFill>
                <a:latin typeface="Calibri" panose="020F0502020204030204" pitchFamily="34" charset="0"/>
                <a:cs typeface="Calibri" panose="020F0502020204030204" pitchFamily="34" charset="0"/>
              </a:rPr>
              <a:t>.. together </a:t>
            </a:r>
            <a:r>
              <a:rPr lang="en-IN" sz="1800" dirty="0" smtClean="0">
                <a:solidFill>
                  <a:srgbClr val="FF0000"/>
                </a:solidFill>
                <a:latin typeface="Calibri" panose="020F0502020204030204" pitchFamily="34" charset="0"/>
                <a:cs typeface="Calibri" panose="020F0502020204030204" pitchFamily="34" charset="0"/>
              </a:rPr>
              <a:t>eq. to around 4 gm of crude powder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1365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2852"/>
            <a:ext cx="7315200" cy="1202637"/>
          </a:xfrm>
        </p:spPr>
        <p:txBody>
          <a:bodyPr>
            <a:noAutofit/>
          </a:bodyPr>
          <a:lstStyle/>
          <a:p>
            <a:pPr algn="ctr"/>
            <a:r>
              <a:rPr lang="en-IN" sz="2400" b="1" dirty="0" smtClean="0">
                <a:solidFill>
                  <a:srgbClr val="7030A0"/>
                </a:solidFill>
              </a:rPr>
              <a:t>Mother and Child care products</a:t>
            </a:r>
            <a:r>
              <a:rPr lang="en-IN" sz="2400" dirty="0" smtClean="0">
                <a:solidFill>
                  <a:srgbClr val="7030A0"/>
                </a:solidFill>
              </a:rPr>
              <a:t> </a:t>
            </a:r>
            <a:br>
              <a:rPr lang="en-IN" sz="2400" dirty="0" smtClean="0">
                <a:solidFill>
                  <a:srgbClr val="7030A0"/>
                </a:solidFill>
              </a:rPr>
            </a:br>
            <a:r>
              <a:rPr lang="en-IN" sz="2000" dirty="0" smtClean="0">
                <a:solidFill>
                  <a:srgbClr val="FF0000"/>
                </a:solidFill>
              </a:rPr>
              <a:t>(All quantities in standardized composite extracts, unless otherwise specified):</a:t>
            </a:r>
            <a:endParaRPr lang="en-IN" sz="2000" dirty="0">
              <a:solidFill>
                <a:srgbClr val="FF0000"/>
              </a:solidFill>
            </a:endParaRPr>
          </a:p>
        </p:txBody>
      </p:sp>
      <p:sp>
        <p:nvSpPr>
          <p:cNvPr id="3" name="Content Placeholder 2"/>
          <p:cNvSpPr>
            <a:spLocks noGrp="1"/>
          </p:cNvSpPr>
          <p:nvPr>
            <p:ph idx="1"/>
          </p:nvPr>
        </p:nvSpPr>
        <p:spPr>
          <a:xfrm>
            <a:off x="1200152" y="1428736"/>
            <a:ext cx="3752848" cy="4210064"/>
          </a:xfrm>
          <a:solidFill>
            <a:srgbClr val="FFFFCC"/>
          </a:solidFill>
        </p:spPr>
        <p:txBody>
          <a:bodyPr>
            <a:noAutofit/>
          </a:bodyPr>
          <a:lstStyle/>
          <a:p>
            <a:pPr lvl="0">
              <a:buNone/>
            </a:pPr>
            <a:r>
              <a:rPr lang="en-IN" sz="2000" b="1" dirty="0" smtClean="0">
                <a:solidFill>
                  <a:srgbClr val="CC00FF"/>
                </a:solidFill>
                <a:latin typeface="Calibri" panose="020F0502020204030204" pitchFamily="34" charset="0"/>
                <a:cs typeface="Calibri" panose="020F0502020204030204" pitchFamily="34" charset="0"/>
              </a:rPr>
              <a:t>Product combo for Nursing mothers: </a:t>
            </a:r>
          </a:p>
          <a:p>
            <a:pPr>
              <a:buNone/>
            </a:pPr>
            <a:r>
              <a:rPr lang="en-IN" sz="1800" i="1" dirty="0" smtClean="0">
                <a:solidFill>
                  <a:srgbClr val="CC00FF"/>
                </a:solidFill>
                <a:latin typeface="Calibri" panose="020F0502020204030204" pitchFamily="34" charset="0"/>
                <a:cs typeface="Calibri" panose="020F0502020204030204" pitchFamily="34" charset="0"/>
              </a:rPr>
              <a:t>I. To facilitate involution of uterus and</a:t>
            </a:r>
          </a:p>
          <a:p>
            <a:pPr>
              <a:buNone/>
            </a:pPr>
            <a:r>
              <a:rPr lang="en-IN" sz="1800" i="1" dirty="0" smtClean="0">
                <a:solidFill>
                  <a:srgbClr val="CC00FF"/>
                </a:solidFill>
                <a:latin typeface="Calibri" panose="020F0502020204030204" pitchFamily="34" charset="0"/>
                <a:cs typeface="Calibri" panose="020F0502020204030204" pitchFamily="34" charset="0"/>
              </a:rPr>
              <a:t>relief from labour problems - up to 6 </a:t>
            </a:r>
          </a:p>
          <a:p>
            <a:pPr>
              <a:buNone/>
            </a:pPr>
            <a:r>
              <a:rPr lang="en-IN" sz="1800" i="1" dirty="0" smtClean="0">
                <a:solidFill>
                  <a:srgbClr val="CC00FF"/>
                </a:solidFill>
                <a:latin typeface="Calibri" panose="020F0502020204030204" pitchFamily="34" charset="0"/>
                <a:cs typeface="Calibri" panose="020F0502020204030204" pitchFamily="34" charset="0"/>
              </a:rPr>
              <a:t>weeks after delivery:</a:t>
            </a:r>
          </a:p>
          <a:p>
            <a:r>
              <a:rPr lang="en-IN" sz="1600" i="1" dirty="0" err="1" smtClean="0">
                <a:solidFill>
                  <a:srgbClr val="CC00FF"/>
                </a:solidFill>
                <a:latin typeface="Calibri" panose="020F0502020204030204" pitchFamily="34" charset="0"/>
                <a:cs typeface="Calibri" panose="020F0502020204030204" pitchFamily="34" charset="0"/>
              </a:rPr>
              <a:t>Dashmool</a:t>
            </a:r>
            <a:r>
              <a:rPr lang="en-IN" sz="1600" i="1" dirty="0" smtClean="0">
                <a:solidFill>
                  <a:srgbClr val="CC00FF"/>
                </a:solidFill>
                <a:latin typeface="Calibri" panose="020F0502020204030204" pitchFamily="34" charset="0"/>
                <a:cs typeface="Calibri" panose="020F0502020204030204" pitchFamily="34" charset="0"/>
              </a:rPr>
              <a:t>: 		200 mg</a:t>
            </a:r>
            <a:endParaRPr lang="en-IN" sz="1600" dirty="0" smtClean="0">
              <a:solidFill>
                <a:srgbClr val="CC00FF"/>
              </a:solidFill>
              <a:latin typeface="Calibri" panose="020F0502020204030204" pitchFamily="34" charset="0"/>
              <a:cs typeface="Calibri" panose="020F0502020204030204" pitchFamily="34" charset="0"/>
            </a:endParaRPr>
          </a:p>
          <a:p>
            <a:r>
              <a:rPr lang="en-IN" sz="1600" i="1" dirty="0" err="1" smtClean="0">
                <a:solidFill>
                  <a:srgbClr val="CC00FF"/>
                </a:solidFill>
                <a:latin typeface="Calibri" panose="020F0502020204030204" pitchFamily="34" charset="0"/>
                <a:cs typeface="Calibri" panose="020F0502020204030204" pitchFamily="34" charset="0"/>
              </a:rPr>
              <a:t>Devdaru</a:t>
            </a:r>
            <a:r>
              <a:rPr lang="en-IN" sz="1600" i="1" dirty="0" smtClean="0">
                <a:solidFill>
                  <a:srgbClr val="CC00FF"/>
                </a:solidFill>
                <a:latin typeface="Calibri" panose="020F0502020204030204" pitchFamily="34" charset="0"/>
                <a:cs typeface="Calibri" panose="020F0502020204030204" pitchFamily="34" charset="0"/>
              </a:rPr>
              <a:t>: 		100 mg</a:t>
            </a:r>
            <a:endParaRPr lang="en-IN" sz="1600" dirty="0" smtClean="0">
              <a:solidFill>
                <a:srgbClr val="CC00FF"/>
              </a:solidFill>
              <a:latin typeface="Calibri" panose="020F0502020204030204" pitchFamily="34" charset="0"/>
              <a:cs typeface="Calibri" panose="020F0502020204030204" pitchFamily="34" charset="0"/>
            </a:endParaRPr>
          </a:p>
          <a:p>
            <a:r>
              <a:rPr lang="en-IN" sz="1600" i="1" dirty="0" err="1" smtClean="0">
                <a:solidFill>
                  <a:srgbClr val="CC00FF"/>
                </a:solidFill>
                <a:latin typeface="Calibri" panose="020F0502020204030204" pitchFamily="34" charset="0"/>
                <a:cs typeface="Calibri" panose="020F0502020204030204" pitchFamily="34" charset="0"/>
              </a:rPr>
              <a:t>Saariva</a:t>
            </a:r>
            <a:r>
              <a:rPr lang="en-IN" sz="1600" i="1" dirty="0" smtClean="0">
                <a:solidFill>
                  <a:srgbClr val="CC00FF"/>
                </a:solidFill>
                <a:latin typeface="Calibri" panose="020F0502020204030204" pitchFamily="34" charset="0"/>
                <a:cs typeface="Calibri" panose="020F0502020204030204" pitchFamily="34" charset="0"/>
              </a:rPr>
              <a:t>:		75 mg</a:t>
            </a:r>
            <a:endParaRPr lang="en-IN" sz="1600" dirty="0" smtClean="0">
              <a:solidFill>
                <a:srgbClr val="CC00FF"/>
              </a:solidFill>
              <a:latin typeface="Calibri" panose="020F0502020204030204" pitchFamily="34" charset="0"/>
              <a:cs typeface="Calibri" panose="020F0502020204030204" pitchFamily="34" charset="0"/>
            </a:endParaRPr>
          </a:p>
          <a:p>
            <a:r>
              <a:rPr lang="en-IN" sz="1600" i="1" dirty="0" err="1" smtClean="0">
                <a:solidFill>
                  <a:srgbClr val="CC00FF"/>
                </a:solidFill>
                <a:latin typeface="Calibri" panose="020F0502020204030204" pitchFamily="34" charset="0"/>
                <a:cs typeface="Calibri" panose="020F0502020204030204" pitchFamily="34" charset="0"/>
              </a:rPr>
              <a:t>Pippalimool</a:t>
            </a:r>
            <a:r>
              <a:rPr lang="en-IN" sz="1600" i="1" dirty="0" smtClean="0">
                <a:solidFill>
                  <a:srgbClr val="CC00FF"/>
                </a:solidFill>
                <a:latin typeface="Calibri" panose="020F0502020204030204" pitchFamily="34" charset="0"/>
                <a:cs typeface="Calibri" panose="020F0502020204030204" pitchFamily="34" charset="0"/>
              </a:rPr>
              <a:t>:		50 mg</a:t>
            </a:r>
            <a:endParaRPr lang="en-IN" sz="1600" dirty="0" smtClean="0">
              <a:solidFill>
                <a:srgbClr val="CC00FF"/>
              </a:solidFill>
              <a:latin typeface="Calibri" panose="020F0502020204030204" pitchFamily="34" charset="0"/>
              <a:cs typeface="Calibri" panose="020F0502020204030204" pitchFamily="34" charset="0"/>
            </a:endParaRPr>
          </a:p>
          <a:p>
            <a:r>
              <a:rPr lang="en-IN" sz="1600" i="1" dirty="0" err="1" smtClean="0">
                <a:solidFill>
                  <a:srgbClr val="CC00FF"/>
                </a:solidFill>
                <a:latin typeface="Calibri" panose="020F0502020204030204" pitchFamily="34" charset="0"/>
                <a:cs typeface="Calibri" panose="020F0502020204030204" pitchFamily="34" charset="0"/>
              </a:rPr>
              <a:t>Shunthi</a:t>
            </a:r>
            <a:r>
              <a:rPr lang="en-IN" sz="1600" i="1" dirty="0" smtClean="0">
                <a:solidFill>
                  <a:srgbClr val="CC00FF"/>
                </a:solidFill>
                <a:latin typeface="Calibri" panose="020F0502020204030204" pitchFamily="34" charset="0"/>
                <a:cs typeface="Calibri" panose="020F0502020204030204" pitchFamily="34" charset="0"/>
              </a:rPr>
              <a:t>:		25 mg</a:t>
            </a:r>
            <a:endParaRPr lang="en-IN" sz="1600" dirty="0" smtClean="0">
              <a:solidFill>
                <a:srgbClr val="CC00FF"/>
              </a:solidFill>
              <a:latin typeface="Calibri" panose="020F0502020204030204" pitchFamily="34" charset="0"/>
              <a:cs typeface="Calibri" panose="020F0502020204030204" pitchFamily="34" charset="0"/>
            </a:endParaRPr>
          </a:p>
          <a:p>
            <a:r>
              <a:rPr lang="en-IN" sz="1600" i="1" dirty="0" err="1" smtClean="0">
                <a:solidFill>
                  <a:srgbClr val="CC00FF"/>
                </a:solidFill>
                <a:latin typeface="Calibri" panose="020F0502020204030204" pitchFamily="34" charset="0"/>
                <a:cs typeface="Calibri" panose="020F0502020204030204" pitchFamily="34" charset="0"/>
              </a:rPr>
              <a:t>Pippali</a:t>
            </a:r>
            <a:r>
              <a:rPr lang="en-IN" sz="1600" i="1" dirty="0" smtClean="0">
                <a:solidFill>
                  <a:srgbClr val="CC00FF"/>
                </a:solidFill>
                <a:latin typeface="Calibri" panose="020F0502020204030204" pitchFamily="34" charset="0"/>
                <a:cs typeface="Calibri" panose="020F0502020204030204" pitchFamily="34" charset="0"/>
              </a:rPr>
              <a:t>:		25 mg</a:t>
            </a:r>
          </a:p>
          <a:p>
            <a:r>
              <a:rPr lang="en-IN" sz="1600" i="1" dirty="0" err="1" smtClean="0">
                <a:solidFill>
                  <a:srgbClr val="CC00FF"/>
                </a:solidFill>
                <a:latin typeface="Calibri" panose="020F0502020204030204" pitchFamily="34" charset="0"/>
                <a:cs typeface="Calibri" panose="020F0502020204030204" pitchFamily="34" charset="0"/>
              </a:rPr>
              <a:t>Marich</a:t>
            </a:r>
            <a:r>
              <a:rPr lang="en-IN" sz="1600" i="1" dirty="0" smtClean="0">
                <a:solidFill>
                  <a:srgbClr val="CC00FF"/>
                </a:solidFill>
                <a:latin typeface="Calibri" panose="020F0502020204030204" pitchFamily="34" charset="0"/>
                <a:cs typeface="Calibri" panose="020F0502020204030204" pitchFamily="34" charset="0"/>
              </a:rPr>
              <a:t>:		25 mg……</a:t>
            </a:r>
            <a:r>
              <a:rPr lang="en-IN" sz="1600" dirty="0" smtClean="0">
                <a:solidFill>
                  <a:srgbClr val="CC00FF"/>
                </a:solidFill>
                <a:latin typeface="Calibri" panose="020F0502020204030204" pitchFamily="34" charset="0"/>
                <a:cs typeface="Calibri" panose="020F0502020204030204" pitchFamily="34" charset="0"/>
              </a:rPr>
              <a:t> together eq. to around 5 gm of crude powder</a:t>
            </a:r>
            <a:endParaRPr lang="en-IN" sz="1600" i="1" dirty="0" smtClean="0">
              <a:solidFill>
                <a:srgbClr val="CC00FF"/>
              </a:solidFill>
              <a:latin typeface="Calibri" panose="020F0502020204030204" pitchFamily="34" charset="0"/>
              <a:cs typeface="Calibri" panose="020F0502020204030204" pitchFamily="34" charset="0"/>
            </a:endParaRPr>
          </a:p>
          <a:p>
            <a:pPr lvl="0">
              <a:buNone/>
            </a:pPr>
            <a:endParaRPr lang="en-IN" sz="2000" dirty="0" smtClean="0">
              <a:solidFill>
                <a:srgbClr val="CC00FF"/>
              </a:solidFill>
              <a:latin typeface="Calibri" panose="020F0502020204030204" pitchFamily="34" charset="0"/>
              <a:cs typeface="Calibri" panose="020F0502020204030204" pitchFamily="34" charset="0"/>
            </a:endParaRPr>
          </a:p>
          <a:p>
            <a:pPr>
              <a:buNone/>
            </a:pPr>
            <a:endParaRPr lang="en-IN" sz="2000" dirty="0">
              <a:solidFill>
                <a:srgbClr val="CC00FF"/>
              </a:solidFill>
              <a:latin typeface="Calibri" panose="020F0502020204030204" pitchFamily="34" charset="0"/>
              <a:cs typeface="Calibri" panose="020F0502020204030204" pitchFamily="34" charset="0"/>
            </a:endParaRPr>
          </a:p>
        </p:txBody>
      </p:sp>
      <p:sp>
        <p:nvSpPr>
          <p:cNvPr id="4" name="Content Placeholder 2"/>
          <p:cNvSpPr txBox="1">
            <a:spLocks/>
          </p:cNvSpPr>
          <p:nvPr/>
        </p:nvSpPr>
        <p:spPr>
          <a:xfrm>
            <a:off x="5105400" y="1345489"/>
            <a:ext cx="3752880" cy="4293311"/>
          </a:xfrm>
          <a:prstGeom prst="rect">
            <a:avLst/>
          </a:prstGeom>
          <a:solidFill>
            <a:schemeClr val="accent4">
              <a:lumMod val="40000"/>
              <a:lumOff val="60000"/>
            </a:schemeClr>
          </a:solidFill>
        </p:spPr>
        <p:txBody>
          <a:bodyPr vert="horz" lIns="91440" tIns="45720" rIns="91440" bIns="45720" rtlCol="0">
            <a:noAutofit/>
          </a:bodyPr>
          <a:lstStyle/>
          <a:p>
            <a:pPr marL="342900" indent="-342900" algn="l">
              <a:spcBef>
                <a:spcPct val="20000"/>
              </a:spcBef>
            </a:pPr>
            <a:r>
              <a:rPr lang="en-IN" sz="2000" dirty="0" smtClean="0">
                <a:solidFill>
                  <a:srgbClr val="0000FF"/>
                </a:solidFill>
                <a:latin typeface="Calibri" panose="020F0502020204030204" pitchFamily="34" charset="0"/>
                <a:cs typeface="Calibri" panose="020F0502020204030204" pitchFamily="34" charset="0"/>
              </a:rPr>
              <a:t>II.</a:t>
            </a:r>
            <a:r>
              <a:rPr lang="en-IN" sz="2000" i="1" dirty="0" smtClean="0">
                <a:solidFill>
                  <a:srgbClr val="0000FF"/>
                </a:solidFill>
                <a:latin typeface="Calibri" panose="020F0502020204030204" pitchFamily="34" charset="0"/>
                <a:cs typeface="Calibri" panose="020F0502020204030204" pitchFamily="34" charset="0"/>
              </a:rPr>
              <a:t> </a:t>
            </a:r>
            <a:r>
              <a:rPr lang="en-IN" sz="1800" i="1" dirty="0" smtClean="0">
                <a:solidFill>
                  <a:srgbClr val="0000FF"/>
                </a:solidFill>
                <a:latin typeface="Calibri" panose="020F0502020204030204" pitchFamily="34" charset="0"/>
                <a:cs typeface="Calibri" panose="020F0502020204030204" pitchFamily="34" charset="0"/>
              </a:rPr>
              <a:t>Product to facilitate the milk  production and flow; maintain its  quality - as biscuits or granules </a:t>
            </a:r>
            <a:r>
              <a:rPr lang="en-IN" sz="2000" i="1" dirty="0" smtClean="0">
                <a:solidFill>
                  <a:srgbClr val="0000FF"/>
                </a:solidFill>
                <a:latin typeface="Calibri" panose="020F0502020204030204" pitchFamily="34" charset="0"/>
                <a:cs typeface="Calibri" panose="020F0502020204030204" pitchFamily="34" charset="0"/>
              </a:rPr>
              <a:t>:</a:t>
            </a:r>
          </a:p>
          <a:p>
            <a:pPr lvl="1" algn="l">
              <a:buFont typeface="Arial" pitchFamily="34" charset="0"/>
              <a:buChar char="•"/>
            </a:pPr>
            <a:r>
              <a:rPr lang="en-IN" sz="1600" i="1" dirty="0" err="1" smtClean="0">
                <a:solidFill>
                  <a:srgbClr val="0000FF"/>
                </a:solidFill>
                <a:latin typeface="Calibri" panose="020F0502020204030204" pitchFamily="34" charset="0"/>
                <a:cs typeface="Calibri" panose="020F0502020204030204" pitchFamily="34" charset="0"/>
              </a:rPr>
              <a:t>Shatavari</a:t>
            </a:r>
            <a:r>
              <a:rPr lang="en-IN" sz="1600" i="1" dirty="0" smtClean="0">
                <a:solidFill>
                  <a:srgbClr val="0000FF"/>
                </a:solidFill>
                <a:latin typeface="Calibri" panose="020F0502020204030204" pitchFamily="34" charset="0"/>
                <a:cs typeface="Calibri" panose="020F0502020204030204" pitchFamily="34" charset="0"/>
              </a:rPr>
              <a:t>: 		2.50 gm</a:t>
            </a:r>
            <a:endParaRPr lang="en-IN" sz="1600" dirty="0" smtClean="0">
              <a:solidFill>
                <a:srgbClr val="0000FF"/>
              </a:solidFill>
              <a:latin typeface="Calibri" panose="020F0502020204030204" pitchFamily="34" charset="0"/>
              <a:cs typeface="Calibri" panose="020F0502020204030204" pitchFamily="34" charset="0"/>
            </a:endParaRPr>
          </a:p>
          <a:p>
            <a:pPr lvl="1" algn="l">
              <a:buFont typeface="Arial" pitchFamily="34" charset="0"/>
              <a:buChar char="•"/>
            </a:pPr>
            <a:r>
              <a:rPr lang="en-IN" sz="1600" i="1" dirty="0" err="1" smtClean="0">
                <a:solidFill>
                  <a:srgbClr val="0000FF"/>
                </a:solidFill>
                <a:latin typeface="Calibri" panose="020F0502020204030204" pitchFamily="34" charset="0"/>
                <a:cs typeface="Calibri" panose="020F0502020204030204" pitchFamily="34" charset="0"/>
              </a:rPr>
              <a:t>Kshirvidari</a:t>
            </a:r>
            <a:r>
              <a:rPr lang="en-IN" sz="1600" i="1" dirty="0" smtClean="0">
                <a:solidFill>
                  <a:srgbClr val="0000FF"/>
                </a:solidFill>
                <a:latin typeface="Calibri" panose="020F0502020204030204" pitchFamily="34" charset="0"/>
                <a:cs typeface="Calibri" panose="020F0502020204030204" pitchFamily="34" charset="0"/>
              </a:rPr>
              <a:t>: 		2.50 gm</a:t>
            </a:r>
            <a:endParaRPr lang="en-IN" sz="1600" dirty="0" smtClean="0">
              <a:solidFill>
                <a:srgbClr val="0000FF"/>
              </a:solidFill>
              <a:latin typeface="Calibri" panose="020F0502020204030204" pitchFamily="34" charset="0"/>
              <a:cs typeface="Calibri" panose="020F0502020204030204" pitchFamily="34" charset="0"/>
            </a:endParaRPr>
          </a:p>
          <a:p>
            <a:pPr lvl="1" algn="l">
              <a:buFont typeface="Arial" pitchFamily="34" charset="0"/>
              <a:buChar char="•"/>
            </a:pPr>
            <a:r>
              <a:rPr lang="en-IN" sz="1600" i="1" dirty="0" err="1" smtClean="0">
                <a:solidFill>
                  <a:srgbClr val="0000FF"/>
                </a:solidFill>
                <a:latin typeface="Calibri" panose="020F0502020204030204" pitchFamily="34" charset="0"/>
                <a:cs typeface="Calibri" panose="020F0502020204030204" pitchFamily="34" charset="0"/>
              </a:rPr>
              <a:t>Jivanti</a:t>
            </a:r>
            <a:r>
              <a:rPr lang="en-IN" sz="1600" i="1" dirty="0" smtClean="0">
                <a:solidFill>
                  <a:srgbClr val="0000FF"/>
                </a:solidFill>
                <a:latin typeface="Calibri" panose="020F0502020204030204" pitchFamily="34" charset="0"/>
                <a:cs typeface="Calibri" panose="020F0502020204030204" pitchFamily="34" charset="0"/>
              </a:rPr>
              <a:t>:		1.00 gm</a:t>
            </a:r>
            <a:endParaRPr lang="en-IN" sz="1600" dirty="0" smtClean="0">
              <a:solidFill>
                <a:srgbClr val="0000FF"/>
              </a:solidFill>
              <a:latin typeface="Calibri" panose="020F0502020204030204" pitchFamily="34" charset="0"/>
              <a:cs typeface="Calibri" panose="020F0502020204030204" pitchFamily="34" charset="0"/>
            </a:endParaRPr>
          </a:p>
          <a:p>
            <a:pPr lvl="1" algn="l">
              <a:buFont typeface="Arial" pitchFamily="34" charset="0"/>
              <a:buChar char="•"/>
            </a:pPr>
            <a:r>
              <a:rPr lang="en-IN" sz="1600" i="1" dirty="0" err="1" smtClean="0">
                <a:solidFill>
                  <a:srgbClr val="0000FF"/>
                </a:solidFill>
                <a:latin typeface="Calibri" panose="020F0502020204030204" pitchFamily="34" charset="0"/>
                <a:cs typeface="Calibri" panose="020F0502020204030204" pitchFamily="34" charset="0"/>
              </a:rPr>
              <a:t>Patha</a:t>
            </a:r>
            <a:r>
              <a:rPr lang="en-IN" sz="1600" i="1" dirty="0" smtClean="0">
                <a:solidFill>
                  <a:srgbClr val="0000FF"/>
                </a:solidFill>
                <a:latin typeface="Calibri" panose="020F0502020204030204" pitchFamily="34" charset="0"/>
                <a:cs typeface="Calibri" panose="020F0502020204030204" pitchFamily="34" charset="0"/>
              </a:rPr>
              <a:t>:		0.50 gm</a:t>
            </a:r>
          </a:p>
          <a:p>
            <a:pPr lvl="1" algn="l">
              <a:buFont typeface="Arial" pitchFamily="34" charset="0"/>
              <a:buChar char="•"/>
            </a:pPr>
            <a:r>
              <a:rPr lang="en-IN" sz="1600" i="1" dirty="0" smtClean="0">
                <a:solidFill>
                  <a:srgbClr val="0000FF"/>
                </a:solidFill>
                <a:latin typeface="Calibri" panose="020F0502020204030204" pitchFamily="34" charset="0"/>
                <a:cs typeface="Calibri" panose="020F0502020204030204" pitchFamily="34" charset="0"/>
              </a:rPr>
              <a:t> </a:t>
            </a:r>
            <a:r>
              <a:rPr lang="en-IN" sz="1600" i="1" dirty="0" err="1" smtClean="0">
                <a:solidFill>
                  <a:srgbClr val="0000FF"/>
                </a:solidFill>
                <a:latin typeface="Calibri" panose="020F0502020204030204" pitchFamily="34" charset="0"/>
                <a:cs typeface="Calibri" panose="020F0502020204030204" pitchFamily="34" charset="0"/>
              </a:rPr>
              <a:t>Shunthi</a:t>
            </a:r>
            <a:r>
              <a:rPr lang="en-IN" sz="1600" i="1" dirty="0" smtClean="0">
                <a:solidFill>
                  <a:srgbClr val="0000FF"/>
                </a:solidFill>
                <a:latin typeface="Calibri" panose="020F0502020204030204" pitchFamily="34" charset="0"/>
                <a:cs typeface="Calibri" panose="020F0502020204030204" pitchFamily="34" charset="0"/>
              </a:rPr>
              <a:t>:		0.25 gm</a:t>
            </a:r>
          </a:p>
          <a:p>
            <a:pPr marL="342900" indent="-342900">
              <a:spcBef>
                <a:spcPct val="20000"/>
              </a:spcBef>
            </a:pPr>
            <a:endParaRPr lang="en-IN" sz="1600" i="1" dirty="0">
              <a:solidFill>
                <a:srgbClr val="0000FF"/>
              </a:solidFill>
              <a:latin typeface="Calibri" panose="020F0502020204030204" pitchFamily="34" charset="0"/>
              <a:cs typeface="Calibri" panose="020F0502020204030204" pitchFamily="34" charset="0"/>
            </a:endParaRPr>
          </a:p>
          <a:p>
            <a:pPr marL="342900" indent="-342900">
              <a:spcBef>
                <a:spcPct val="20000"/>
              </a:spcBef>
            </a:pPr>
            <a:r>
              <a:rPr lang="en-IN" sz="1600" i="1" dirty="0" smtClean="0">
                <a:solidFill>
                  <a:srgbClr val="0000FF"/>
                </a:solidFill>
                <a:latin typeface="Calibri" panose="020F0502020204030204" pitchFamily="34" charset="0"/>
                <a:cs typeface="Calibri" panose="020F0502020204030204" pitchFamily="34" charset="0"/>
              </a:rPr>
              <a:t>       *all in the crude powder form treated with milk in </a:t>
            </a:r>
            <a:r>
              <a:rPr lang="en-IN" sz="1600" i="1" dirty="0" err="1" smtClean="0">
                <a:solidFill>
                  <a:srgbClr val="0000FF"/>
                </a:solidFill>
                <a:latin typeface="Calibri" panose="020F0502020204030204" pitchFamily="34" charset="0"/>
                <a:cs typeface="Calibri" panose="020F0502020204030204" pitchFamily="34" charset="0"/>
              </a:rPr>
              <a:t>Ksheer</a:t>
            </a:r>
            <a:r>
              <a:rPr lang="en-IN" sz="1600" i="1" dirty="0" smtClean="0">
                <a:solidFill>
                  <a:srgbClr val="0000FF"/>
                </a:solidFill>
                <a:latin typeface="Calibri" panose="020F0502020204030204" pitchFamily="34" charset="0"/>
                <a:cs typeface="Calibri" panose="020F0502020204030204" pitchFamily="34" charset="0"/>
              </a:rPr>
              <a:t> </a:t>
            </a:r>
            <a:r>
              <a:rPr lang="en-IN" sz="1600" i="1" dirty="0" err="1" smtClean="0">
                <a:solidFill>
                  <a:srgbClr val="0000FF"/>
                </a:solidFill>
                <a:latin typeface="Calibri" panose="020F0502020204030204" pitchFamily="34" charset="0"/>
                <a:cs typeface="Calibri" panose="020F0502020204030204" pitchFamily="34" charset="0"/>
              </a:rPr>
              <a:t>Paka</a:t>
            </a:r>
            <a:r>
              <a:rPr lang="en-IN" sz="1600" i="1" dirty="0" smtClean="0">
                <a:solidFill>
                  <a:srgbClr val="0000FF"/>
                </a:solidFill>
                <a:latin typeface="Calibri" panose="020F0502020204030204" pitchFamily="34" charset="0"/>
                <a:cs typeface="Calibri" panose="020F0502020204030204" pitchFamily="34" charset="0"/>
              </a:rPr>
              <a:t> manner or, in the form of extracted granules, </a:t>
            </a:r>
            <a:r>
              <a:rPr lang="en-IN" sz="1600" i="1" dirty="0" err="1" smtClean="0">
                <a:solidFill>
                  <a:srgbClr val="0000FF"/>
                </a:solidFill>
                <a:latin typeface="Calibri" panose="020F0502020204030204" pitchFamily="34" charset="0"/>
                <a:cs typeface="Calibri" panose="020F0502020204030204" pitchFamily="34" charset="0"/>
              </a:rPr>
              <a:t>suspendible</a:t>
            </a:r>
            <a:r>
              <a:rPr lang="en-IN" sz="1600" i="1" dirty="0" smtClean="0">
                <a:solidFill>
                  <a:srgbClr val="0000FF"/>
                </a:solidFill>
                <a:latin typeface="Calibri" panose="020F0502020204030204" pitchFamily="34" charset="0"/>
                <a:cs typeface="Calibri" panose="020F0502020204030204" pitchFamily="34" charset="0"/>
              </a:rPr>
              <a:t> in milk)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2000" b="0" i="0" u="none" strike="noStrike" kern="1200" cap="none" spc="0" normalizeH="0" baseline="0" noProof="0" dirty="0">
              <a:ln>
                <a:noFill/>
              </a:ln>
              <a:solidFill>
                <a:srgbClr val="0000FF"/>
              </a:solidFill>
              <a:effectLst/>
              <a:uLnTx/>
              <a:uFillTx/>
              <a:latin typeface="Calibri" panose="020F0502020204030204" pitchFamily="34" charset="0"/>
              <a:cs typeface="Calibri" panose="020F0502020204030204" pitchFamily="34" charset="0"/>
            </a:endParaRPr>
          </a:p>
        </p:txBody>
      </p:sp>
      <p:sp>
        <p:nvSpPr>
          <p:cNvPr id="5" name="TextBox 4"/>
          <p:cNvSpPr txBox="1"/>
          <p:nvPr/>
        </p:nvSpPr>
        <p:spPr>
          <a:xfrm>
            <a:off x="1282335" y="5798403"/>
            <a:ext cx="7785465" cy="830997"/>
          </a:xfrm>
          <a:prstGeom prst="rect">
            <a:avLst/>
          </a:prstGeom>
          <a:solidFill>
            <a:schemeClr val="accent1">
              <a:lumMod val="20000"/>
              <a:lumOff val="80000"/>
            </a:schemeClr>
          </a:solidFill>
        </p:spPr>
        <p:txBody>
          <a:bodyPr wrap="none" rtlCol="0">
            <a:spAutoFit/>
          </a:bodyPr>
          <a:lstStyle/>
          <a:p>
            <a:pPr lvl="0">
              <a:buFont typeface="Arial" pitchFamily="34" charset="0"/>
              <a:buChar char="•"/>
            </a:pPr>
            <a:r>
              <a:rPr lang="en-IN" sz="1600" dirty="0" smtClean="0">
                <a:solidFill>
                  <a:srgbClr val="0000FF"/>
                </a:solidFill>
                <a:latin typeface="Calibri" panose="020F0502020204030204" pitchFamily="34" charset="0"/>
                <a:cs typeface="Calibri" panose="020F0502020204030204" pitchFamily="34" charset="0"/>
              </a:rPr>
              <a:t> Products titled in blue may be used directly without the physician’s advice.</a:t>
            </a:r>
          </a:p>
          <a:p>
            <a:pPr>
              <a:buFont typeface="Arial" pitchFamily="34" charset="0"/>
              <a:buChar char="•"/>
            </a:pPr>
            <a:r>
              <a:rPr lang="en-IN" sz="1600" dirty="0" smtClean="0">
                <a:latin typeface="Calibri" panose="020F0502020204030204" pitchFamily="34" charset="0"/>
                <a:cs typeface="Calibri" panose="020F0502020204030204" pitchFamily="34" charset="0"/>
              </a:rPr>
              <a:t> </a:t>
            </a:r>
            <a:r>
              <a:rPr lang="en-IN" sz="1600" dirty="0" smtClean="0">
                <a:solidFill>
                  <a:srgbClr val="FF0000"/>
                </a:solidFill>
                <a:latin typeface="Calibri" panose="020F0502020204030204" pitchFamily="34" charset="0"/>
                <a:cs typeface="Calibri" panose="020F0502020204030204" pitchFamily="34" charset="0"/>
              </a:rPr>
              <a:t>Products titled in red should be used only after consulting the physician</a:t>
            </a:r>
          </a:p>
          <a:p>
            <a:pPr lvl="0">
              <a:buFont typeface="Arial" pitchFamily="34" charset="0"/>
              <a:buChar char="•"/>
            </a:pPr>
            <a:r>
              <a:rPr lang="en-IN" sz="1600" dirty="0" smtClean="0">
                <a:solidFill>
                  <a:srgbClr val="7030A0"/>
                </a:solidFill>
                <a:latin typeface="Calibri" panose="020F0502020204030204" pitchFamily="34" charset="0"/>
                <a:cs typeface="Calibri" panose="020F0502020204030204" pitchFamily="34" charset="0"/>
              </a:rPr>
              <a:t> Product titled in violet may be decided by the family people, depending on the symptoms </a:t>
            </a:r>
            <a:endParaRPr lang="en-IN" sz="1600"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4059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394" y="381000"/>
            <a:ext cx="6758006" cy="584623"/>
          </a:xfrm>
        </p:spPr>
        <p:txBody>
          <a:bodyPr>
            <a:normAutofit/>
          </a:bodyPr>
          <a:lstStyle/>
          <a:p>
            <a:pPr algn="ctr"/>
            <a:r>
              <a:rPr lang="en-IN" sz="2800" b="1" dirty="0" smtClean="0">
                <a:solidFill>
                  <a:srgbClr val="7030A0"/>
                </a:solidFill>
              </a:rPr>
              <a:t>Govt. Initiatives in this direction</a:t>
            </a:r>
            <a:endParaRPr lang="en-IN" sz="2800" b="1" dirty="0">
              <a:solidFill>
                <a:srgbClr val="7030A0"/>
              </a:solidFill>
            </a:endParaRPr>
          </a:p>
        </p:txBody>
      </p:sp>
      <p:sp>
        <p:nvSpPr>
          <p:cNvPr id="3" name="Content Placeholder 2"/>
          <p:cNvSpPr>
            <a:spLocks noGrp="1"/>
          </p:cNvSpPr>
          <p:nvPr>
            <p:ph idx="1"/>
          </p:nvPr>
        </p:nvSpPr>
        <p:spPr>
          <a:xfrm>
            <a:off x="1295400" y="1600201"/>
            <a:ext cx="7391400" cy="4757758"/>
          </a:xfrm>
        </p:spPr>
        <p:txBody>
          <a:bodyPr>
            <a:normAutofit fontScale="77500" lnSpcReduction="20000"/>
          </a:bodyPr>
          <a:lstStyle/>
          <a:p>
            <a:pPr lvl="0"/>
            <a:r>
              <a:rPr lang="en-US" dirty="0" smtClean="0">
                <a:latin typeface="Calibri" panose="020F0502020204030204" pitchFamily="34" charset="0"/>
                <a:cs typeface="Calibri" panose="020F0502020204030204" pitchFamily="34" charset="0"/>
              </a:rPr>
              <a:t>RCH- II Rural </a:t>
            </a:r>
            <a:r>
              <a:rPr lang="en-US" b="1" dirty="0" smtClean="0">
                <a:latin typeface="Calibri" panose="020F0502020204030204" pitchFamily="34" charset="0"/>
                <a:cs typeface="Calibri" panose="020F0502020204030204" pitchFamily="34" charset="0"/>
              </a:rPr>
              <a:t>(reproductive &amp; child health) </a:t>
            </a:r>
            <a:r>
              <a:rPr lang="en-US" dirty="0" smtClean="0">
                <a:latin typeface="Calibri" panose="020F0502020204030204" pitchFamily="34" charset="0"/>
                <a:cs typeface="Calibri" panose="020F0502020204030204" pitchFamily="34" charset="0"/>
              </a:rPr>
              <a:t>–link to RCH</a:t>
            </a:r>
            <a:endParaRPr lang="en-IN" dirty="0" smtClean="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ICDS </a:t>
            </a:r>
            <a:r>
              <a:rPr lang="en-US" b="1" dirty="0" smtClean="0">
                <a:latin typeface="Calibri" panose="020F0502020204030204" pitchFamily="34" charset="0"/>
                <a:cs typeface="Calibri" panose="020F0502020204030204" pitchFamily="34" charset="0"/>
              </a:rPr>
              <a:t>(Integrated child development services)</a:t>
            </a:r>
            <a:endParaRPr lang="en-IN" b="1" dirty="0" smtClean="0">
              <a:latin typeface="Calibri" panose="020F0502020204030204" pitchFamily="34" charset="0"/>
              <a:cs typeface="Calibri" panose="020F0502020204030204" pitchFamily="34" charset="0"/>
            </a:endParaRPr>
          </a:p>
          <a:p>
            <a:pPr lvl="0"/>
            <a:r>
              <a:rPr lang="en-US" b="1" dirty="0" smtClean="0">
                <a:latin typeface="Calibri" panose="020F0502020204030204" pitchFamily="34" charset="0"/>
                <a:cs typeface="Calibri" panose="020F0502020204030204" pitchFamily="34" charset="0"/>
              </a:rPr>
              <a:t>Mid-day meal </a:t>
            </a:r>
            <a:r>
              <a:rPr lang="en-US" dirty="0" err="1" smtClean="0">
                <a:latin typeface="Calibri" panose="020F0502020204030204" pitchFamily="34" charset="0"/>
                <a:cs typeface="Calibri" panose="020F0502020204030204" pitchFamily="34" charset="0"/>
              </a:rPr>
              <a:t>programme</a:t>
            </a:r>
            <a:r>
              <a:rPr lang="en-US" dirty="0" smtClean="0">
                <a:latin typeface="Calibri" panose="020F0502020204030204" pitchFamily="34" charset="0"/>
                <a:cs typeface="Calibri" panose="020F0502020204030204" pitchFamily="34" charset="0"/>
              </a:rPr>
              <a:t>/ scheme</a:t>
            </a:r>
            <a:endParaRPr lang="en-IN" dirty="0" smtClean="0">
              <a:latin typeface="Calibri" panose="020F0502020204030204" pitchFamily="34" charset="0"/>
              <a:cs typeface="Calibri" panose="020F0502020204030204" pitchFamily="34" charset="0"/>
            </a:endParaRPr>
          </a:p>
          <a:p>
            <a:pPr lvl="0"/>
            <a:r>
              <a:rPr lang="en-US" b="1" dirty="0" err="1" smtClean="0">
                <a:latin typeface="Calibri" panose="020F0502020204030204" pitchFamily="34" charset="0"/>
                <a:cs typeface="Calibri" panose="020F0502020204030204" pitchFamily="34" charset="0"/>
              </a:rPr>
              <a:t>Janani</a:t>
            </a:r>
            <a:r>
              <a:rPr lang="en-US" b="1" dirty="0" smtClean="0">
                <a:latin typeface="Calibri" panose="020F0502020204030204" pitchFamily="34" charset="0"/>
                <a:cs typeface="Calibri" panose="020F0502020204030204" pitchFamily="34" charset="0"/>
              </a:rPr>
              <a:t> </a:t>
            </a:r>
            <a:r>
              <a:rPr lang="en-US" b="1" dirty="0" err="1" smtClean="0">
                <a:latin typeface="Calibri" panose="020F0502020204030204" pitchFamily="34" charset="0"/>
                <a:cs typeface="Calibri" panose="020F0502020204030204" pitchFamily="34" charset="0"/>
              </a:rPr>
              <a:t>surakshayojana</a:t>
            </a:r>
            <a:r>
              <a:rPr lang="en-US" b="1"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(JSY)</a:t>
            </a:r>
            <a:endParaRPr lang="en-IN" dirty="0" smtClean="0">
              <a:latin typeface="Calibri" panose="020F0502020204030204" pitchFamily="34" charset="0"/>
              <a:cs typeface="Calibri" panose="020F0502020204030204" pitchFamily="34" charset="0"/>
            </a:endParaRPr>
          </a:p>
          <a:p>
            <a:pPr lvl="0"/>
            <a:r>
              <a:rPr lang="en-US" b="1" dirty="0" err="1" smtClean="0">
                <a:latin typeface="Calibri" panose="020F0502020204030204" pitchFamily="34" charset="0"/>
                <a:cs typeface="Calibri" panose="020F0502020204030204" pitchFamily="34" charset="0"/>
              </a:rPr>
              <a:t>Kishori</a:t>
            </a:r>
            <a:r>
              <a:rPr lang="en-US" b="1" dirty="0" smtClean="0">
                <a:latin typeface="Calibri" panose="020F0502020204030204" pitchFamily="34" charset="0"/>
                <a:cs typeface="Calibri" panose="020F0502020204030204" pitchFamily="34" charset="0"/>
              </a:rPr>
              <a:t> </a:t>
            </a:r>
            <a:r>
              <a:rPr lang="en-US" b="1" dirty="0" err="1" smtClean="0">
                <a:latin typeface="Calibri" panose="020F0502020204030204" pitchFamily="34" charset="0"/>
                <a:cs typeface="Calibri" panose="020F0502020204030204" pitchFamily="34" charset="0"/>
              </a:rPr>
              <a:t>Shakti</a:t>
            </a:r>
            <a:r>
              <a:rPr lang="en-US" b="1" dirty="0" smtClean="0">
                <a:latin typeface="Calibri" panose="020F0502020204030204" pitchFamily="34" charset="0"/>
                <a:cs typeface="Calibri" panose="020F0502020204030204" pitchFamily="34" charset="0"/>
              </a:rPr>
              <a:t> </a:t>
            </a:r>
            <a:r>
              <a:rPr lang="en-US" b="1" dirty="0" err="1" smtClean="0">
                <a:latin typeface="Calibri" panose="020F0502020204030204" pitchFamily="34" charset="0"/>
                <a:cs typeface="Calibri" panose="020F0502020204030204" pitchFamily="34" charset="0"/>
              </a:rPr>
              <a:t>Yojana</a:t>
            </a:r>
            <a:r>
              <a:rPr lang="en-US" b="1"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(KSY)</a:t>
            </a:r>
            <a:endParaRPr lang="en-IN" dirty="0" smtClean="0">
              <a:latin typeface="Calibri" panose="020F0502020204030204" pitchFamily="34" charset="0"/>
              <a:cs typeface="Calibri" panose="020F0502020204030204" pitchFamily="34" charset="0"/>
            </a:endParaRPr>
          </a:p>
          <a:p>
            <a:pPr lvl="0"/>
            <a:r>
              <a:rPr lang="en-US" b="1" dirty="0" smtClean="0">
                <a:latin typeface="Calibri" panose="020F0502020204030204" pitchFamily="34" charset="0"/>
                <a:cs typeface="Calibri" panose="020F0502020204030204" pitchFamily="34" charset="0"/>
              </a:rPr>
              <a:t>Effective policy change </a:t>
            </a:r>
            <a:r>
              <a:rPr lang="en-US" dirty="0" smtClean="0">
                <a:latin typeface="Calibri" panose="020F0502020204030204" pitchFamily="34" charset="0"/>
                <a:cs typeface="Calibri" panose="020F0502020204030204" pitchFamily="34" charset="0"/>
              </a:rPr>
              <a:t>in MCH through networking</a:t>
            </a:r>
          </a:p>
          <a:p>
            <a:pPr lvl="0"/>
            <a:r>
              <a:rPr lang="en-US" b="1" dirty="0" smtClean="0">
                <a:latin typeface="Calibri" panose="020F0502020204030204" pitchFamily="34" charset="0"/>
                <a:cs typeface="Calibri" panose="020F0502020204030204" pitchFamily="34" charset="0"/>
              </a:rPr>
              <a:t>Special focus </a:t>
            </a:r>
            <a:r>
              <a:rPr lang="en-US" dirty="0" smtClean="0">
                <a:latin typeface="Calibri" panose="020F0502020204030204" pitchFamily="34" charset="0"/>
                <a:cs typeface="Calibri" panose="020F0502020204030204" pitchFamily="34" charset="0"/>
              </a:rPr>
              <a:t>on the right directions with reference to:</a:t>
            </a:r>
          </a:p>
          <a:p>
            <a:pPr lvl="1"/>
            <a:r>
              <a:rPr lang="en-US" i="1" dirty="0" smtClean="0">
                <a:solidFill>
                  <a:srgbClr val="0000FF"/>
                </a:solidFill>
                <a:latin typeface="Calibri" panose="020F0502020204030204" pitchFamily="34" charset="0"/>
                <a:cs typeface="Calibri" panose="020F0502020204030204" pitchFamily="34" charset="0"/>
              </a:rPr>
              <a:t>Energy from right sources, right types of proteins; intake of </a:t>
            </a:r>
            <a:r>
              <a:rPr lang="en-US" i="1" dirty="0" err="1" smtClean="0">
                <a:solidFill>
                  <a:srgbClr val="0000FF"/>
                </a:solidFill>
                <a:latin typeface="Calibri" panose="020F0502020204030204" pitchFamily="34" charset="0"/>
                <a:cs typeface="Calibri" panose="020F0502020204030204" pitchFamily="34" charset="0"/>
              </a:rPr>
              <a:t>fibre</a:t>
            </a:r>
            <a:r>
              <a:rPr lang="en-US" i="1" dirty="0" smtClean="0">
                <a:solidFill>
                  <a:srgbClr val="0000FF"/>
                </a:solidFill>
                <a:latin typeface="Calibri" panose="020F0502020204030204" pitchFamily="34" charset="0"/>
                <a:cs typeface="Calibri" panose="020F0502020204030204" pitchFamily="34" charset="0"/>
              </a:rPr>
              <a:t>, vitamin A, folic acid, Iron, Calcium, Zinc and Choline for proper development of </a:t>
            </a:r>
            <a:r>
              <a:rPr lang="en-US" i="1" dirty="0" err="1" smtClean="0">
                <a:solidFill>
                  <a:srgbClr val="0000FF"/>
                </a:solidFill>
                <a:latin typeface="Calibri" panose="020F0502020204030204" pitchFamily="34" charset="0"/>
                <a:cs typeface="Calibri" panose="020F0502020204030204" pitchFamily="34" charset="0"/>
              </a:rPr>
              <a:t>foetus</a:t>
            </a:r>
            <a:r>
              <a:rPr lang="en-US" i="1" dirty="0" smtClean="0">
                <a:solidFill>
                  <a:srgbClr val="0000FF"/>
                </a:solidFill>
                <a:latin typeface="Calibri" panose="020F0502020204030204" pitchFamily="34" charset="0"/>
                <a:cs typeface="Calibri" panose="020F0502020204030204" pitchFamily="34" charset="0"/>
              </a:rPr>
              <a:t> as well as the expectant mother’s nutritional </a:t>
            </a:r>
            <a:r>
              <a:rPr lang="en-US" i="1" dirty="0" smtClean="0">
                <a:solidFill>
                  <a:srgbClr val="0000FF"/>
                </a:solidFill>
                <a:latin typeface="Calibri" panose="020F0502020204030204" pitchFamily="34" charset="0"/>
                <a:cs typeface="Calibri" panose="020F0502020204030204" pitchFamily="34" charset="0"/>
              </a:rPr>
              <a:t>care matter!</a:t>
            </a:r>
            <a:endParaRPr lang="en-IN" i="1" dirty="0" smtClean="0">
              <a:solidFill>
                <a:srgbClr val="0000FF"/>
              </a:solidFill>
              <a:latin typeface="Calibri" panose="020F0502020204030204" pitchFamily="34" charset="0"/>
              <a:cs typeface="Calibri" panose="020F0502020204030204" pitchFamily="34" charset="0"/>
            </a:endParaRPr>
          </a:p>
          <a:p>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3251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3519488" y="5243513"/>
            <a:ext cx="4038599" cy="1195387"/>
          </a:xfrm>
          <a:solidFill>
            <a:srgbClr val="663300"/>
          </a:solidFill>
        </p:spPr>
        <p:txBody>
          <a:bodyPr/>
          <a:lstStyle/>
          <a:p>
            <a:pPr algn="ctr" eaLnBrk="1" hangingPunct="1"/>
            <a:r>
              <a:rPr lang="en-US" sz="2400" b="1" i="1" dirty="0" err="1" smtClean="0">
                <a:solidFill>
                  <a:schemeClr val="bg1"/>
                </a:solidFill>
                <a:latin typeface="Calibri" panose="020F0502020204030204" pitchFamily="34" charset="0"/>
                <a:cs typeface="Calibri" panose="020F0502020204030204" pitchFamily="34" charset="0"/>
              </a:rPr>
              <a:t>Garbhavakranti</a:t>
            </a:r>
            <a:r>
              <a:rPr lang="en-US" sz="2400" dirty="0" smtClean="0">
                <a:solidFill>
                  <a:schemeClr val="bg1"/>
                </a:solidFill>
                <a:latin typeface="Calibri" panose="020F0502020204030204" pitchFamily="34" charset="0"/>
                <a:cs typeface="Calibri" panose="020F0502020204030204" pitchFamily="34" charset="0"/>
              </a:rPr>
              <a:t> </a:t>
            </a:r>
            <a:r>
              <a:rPr lang="en-US" sz="2400" dirty="0" smtClean="0">
                <a:solidFill>
                  <a:schemeClr val="bg1"/>
                </a:solidFill>
                <a:latin typeface="Calibri" panose="020F0502020204030204" pitchFamily="34" charset="0"/>
                <a:cs typeface="Calibri" panose="020F0502020204030204" pitchFamily="34" charset="0"/>
              </a:rPr>
              <a:t>- A journey in which </a:t>
            </a:r>
            <a:r>
              <a:rPr lang="en-US" sz="2400" dirty="0" smtClean="0">
                <a:solidFill>
                  <a:schemeClr val="bg1"/>
                </a:solidFill>
                <a:latin typeface="Calibri" panose="020F0502020204030204" pitchFamily="34" charset="0"/>
                <a:cs typeface="Calibri" panose="020F0502020204030204" pitchFamily="34" charset="0"/>
              </a:rPr>
              <a:t>a new</a:t>
            </a:r>
            <a:r>
              <a:rPr lang="en-US" sz="2400" dirty="0" smtClean="0">
                <a:solidFill>
                  <a:schemeClr val="bg1"/>
                </a:solidFill>
                <a:latin typeface="Calibri" panose="020F0502020204030204" pitchFamily="34" charset="0"/>
                <a:cs typeface="Calibri" panose="020F0502020204030204" pitchFamily="34" charset="0"/>
              </a:rPr>
              <a:t> </a:t>
            </a:r>
            <a:r>
              <a:rPr lang="en-US" sz="2400" dirty="0" smtClean="0">
                <a:solidFill>
                  <a:schemeClr val="bg1"/>
                </a:solidFill>
                <a:latin typeface="Calibri" panose="020F0502020204030204" pitchFamily="34" charset="0"/>
                <a:cs typeface="Calibri" panose="020F0502020204030204" pitchFamily="34" charset="0"/>
              </a:rPr>
              <a:t>life travels -</a:t>
            </a:r>
            <a:br>
              <a:rPr lang="en-US" sz="2400" dirty="0" smtClean="0">
                <a:solidFill>
                  <a:schemeClr val="bg1"/>
                </a:solidFill>
                <a:latin typeface="Calibri" panose="020F0502020204030204" pitchFamily="34" charset="0"/>
                <a:cs typeface="Calibri" panose="020F0502020204030204" pitchFamily="34" charset="0"/>
              </a:rPr>
            </a:br>
            <a:r>
              <a:rPr lang="en-US" sz="2400" dirty="0" smtClean="0">
                <a:solidFill>
                  <a:schemeClr val="bg1"/>
                </a:solidFill>
                <a:latin typeface="Calibri" panose="020F0502020204030204" pitchFamily="34" charset="0"/>
                <a:cs typeface="Calibri" panose="020F0502020204030204" pitchFamily="34" charset="0"/>
              </a:rPr>
              <a:t> </a:t>
            </a:r>
            <a:r>
              <a:rPr lang="en-US" sz="2400" i="1" dirty="0" smtClean="0">
                <a:solidFill>
                  <a:schemeClr val="bg1"/>
                </a:solidFill>
                <a:latin typeface="Calibri" panose="020F0502020204030204" pitchFamily="34" charset="0"/>
                <a:cs typeface="Calibri" panose="020F0502020204030204" pitchFamily="34" charset="0"/>
              </a:rPr>
              <a:t>‘from darkness to light’</a:t>
            </a:r>
          </a:p>
        </p:txBody>
      </p:sp>
      <p:graphicFrame>
        <p:nvGraphicFramePr>
          <p:cNvPr id="7" name="Object 3"/>
          <p:cNvGraphicFramePr>
            <a:graphicFrameLocks noChangeAspect="1"/>
          </p:cNvGraphicFramePr>
          <p:nvPr>
            <p:extLst>
              <p:ext uri="{D42A27DB-BD31-4B8C-83A1-F6EECF244321}">
                <p14:modId xmlns:p14="http://schemas.microsoft.com/office/powerpoint/2010/main" val="1793433232"/>
              </p:ext>
            </p:extLst>
          </p:nvPr>
        </p:nvGraphicFramePr>
        <p:xfrm>
          <a:off x="3052762" y="457200"/>
          <a:ext cx="4872038" cy="4668838"/>
        </p:xfrm>
        <a:graphic>
          <a:graphicData uri="http://schemas.openxmlformats.org/presentationml/2006/ole">
            <mc:AlternateContent xmlns:mc="http://schemas.openxmlformats.org/markup-compatibility/2006">
              <mc:Choice xmlns:v="urn:schemas-microsoft-com:vml" Requires="v">
                <p:oleObj spid="_x0000_s60433" name="Photo Editor Photo" r:id="rId5" imgW="2980952" imgH="2857899" progId="MSPhotoEd.3">
                  <p:embed/>
                </p:oleObj>
              </mc:Choice>
              <mc:Fallback>
                <p:oleObj name="Photo Editor Photo" r:id="rId5" imgW="2980952" imgH="2857899" progId="MSPhotoEd.3">
                  <p:embed/>
                  <p:pic>
                    <p:nvPicPr>
                      <p:cNvPr id="2150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2762" y="457200"/>
                        <a:ext cx="4872038" cy="466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6858000" cy="953622"/>
          </a:xfrm>
        </p:spPr>
        <p:txBody>
          <a:bodyPr>
            <a:normAutofit/>
          </a:bodyPr>
          <a:lstStyle/>
          <a:p>
            <a:pPr algn="ctr"/>
            <a:r>
              <a:rPr lang="en-IN" sz="2800" b="1" dirty="0" smtClean="0">
                <a:solidFill>
                  <a:srgbClr val="7030A0"/>
                </a:solidFill>
              </a:rPr>
              <a:t>Public Health initiatives in India - A bird’s eye view of GOI report..  2</a:t>
            </a:r>
            <a:endParaRPr lang="en-IN" sz="2800" b="1" dirty="0">
              <a:solidFill>
                <a:srgbClr val="7030A0"/>
              </a:solidFill>
            </a:endParaRPr>
          </a:p>
        </p:txBody>
      </p:sp>
      <p:sp>
        <p:nvSpPr>
          <p:cNvPr id="3" name="Content Placeholder 2"/>
          <p:cNvSpPr>
            <a:spLocks noGrp="1"/>
          </p:cNvSpPr>
          <p:nvPr>
            <p:ph idx="1"/>
          </p:nvPr>
        </p:nvSpPr>
        <p:spPr>
          <a:xfrm>
            <a:off x="609600" y="1447800"/>
            <a:ext cx="8248680" cy="5005536"/>
          </a:xfrm>
        </p:spPr>
        <p:txBody>
          <a:bodyPr>
            <a:normAutofit fontScale="62500" lnSpcReduction="20000"/>
          </a:bodyPr>
          <a:lstStyle/>
          <a:p>
            <a:pPr>
              <a:buNone/>
            </a:pPr>
            <a:r>
              <a:rPr lang="en-US" sz="3400" dirty="0" smtClean="0">
                <a:latin typeface="Calibri" panose="020F0502020204030204" pitchFamily="34" charset="0"/>
                <a:cs typeface="Calibri" panose="020F0502020204030204" pitchFamily="34" charset="0"/>
              </a:rPr>
              <a:t>	</a:t>
            </a:r>
            <a:r>
              <a:rPr lang="en-US" sz="3800" dirty="0" smtClean="0">
                <a:solidFill>
                  <a:srgbClr val="C00000"/>
                </a:solidFill>
                <a:latin typeface="Calibri" panose="020F0502020204030204" pitchFamily="34" charset="0"/>
                <a:cs typeface="Calibri" panose="020F0502020204030204" pitchFamily="34" charset="0"/>
              </a:rPr>
              <a:t>Although the indigenous wisdom has not been given due consideration in this field, the Health Survey of India unmasks intra-urban nutrition disparities in women that makes us extra cautious in the need based gaps. </a:t>
            </a:r>
          </a:p>
          <a:p>
            <a:pPr lvl="1"/>
            <a:r>
              <a:rPr lang="en-US" sz="3200" dirty="0" smtClean="0">
                <a:solidFill>
                  <a:srgbClr val="663300"/>
                </a:solidFill>
                <a:latin typeface="Calibri" panose="020F0502020204030204" pitchFamily="34" charset="0"/>
                <a:cs typeface="Calibri" panose="020F0502020204030204" pitchFamily="34" charset="0"/>
              </a:rPr>
              <a:t>Maternal thinness and moderate/severe</a:t>
            </a:r>
            <a:r>
              <a:rPr lang="en-US" sz="3200" b="1" dirty="0" smtClean="0">
                <a:solidFill>
                  <a:srgbClr val="663300"/>
                </a:solidFill>
                <a:latin typeface="Calibri" panose="020F0502020204030204" pitchFamily="34" charset="0"/>
                <a:cs typeface="Calibri" panose="020F0502020204030204" pitchFamily="34" charset="0"/>
              </a:rPr>
              <a:t> </a:t>
            </a:r>
            <a:r>
              <a:rPr lang="en-US" sz="3200" dirty="0" err="1" smtClean="0">
                <a:solidFill>
                  <a:srgbClr val="663300"/>
                </a:solidFill>
                <a:latin typeface="Calibri" panose="020F0502020204030204" pitchFamily="34" charset="0"/>
                <a:cs typeface="Calibri" panose="020F0502020204030204" pitchFamily="34" charset="0"/>
              </a:rPr>
              <a:t>anaemia</a:t>
            </a:r>
            <a:r>
              <a:rPr lang="en-US" sz="3200" b="1" dirty="0" smtClean="0">
                <a:solidFill>
                  <a:srgbClr val="663300"/>
                </a:solidFill>
                <a:latin typeface="Calibri" panose="020F0502020204030204" pitchFamily="34" charset="0"/>
                <a:cs typeface="Calibri" panose="020F0502020204030204" pitchFamily="34" charset="0"/>
              </a:rPr>
              <a:t> </a:t>
            </a:r>
            <a:r>
              <a:rPr lang="en-US" sz="3200" dirty="0" smtClean="0">
                <a:solidFill>
                  <a:srgbClr val="663300"/>
                </a:solidFill>
                <a:latin typeface="Calibri" panose="020F0502020204030204" pitchFamily="34" charset="0"/>
                <a:cs typeface="Calibri" panose="020F0502020204030204" pitchFamily="34" charset="0"/>
              </a:rPr>
              <a:t>among poor women is higher than the rest of urban population </a:t>
            </a:r>
            <a:r>
              <a:rPr lang="en-US" sz="3200" b="1" dirty="0" smtClean="0">
                <a:solidFill>
                  <a:srgbClr val="663300"/>
                </a:solidFill>
                <a:latin typeface="Calibri" panose="020F0502020204030204" pitchFamily="34" charset="0"/>
                <a:cs typeface="Calibri" panose="020F0502020204030204" pitchFamily="34" charset="0"/>
              </a:rPr>
              <a:t>(protein needs)</a:t>
            </a:r>
          </a:p>
          <a:p>
            <a:pPr lvl="1"/>
            <a:r>
              <a:rPr lang="en-US" sz="3200" dirty="0" smtClean="0">
                <a:solidFill>
                  <a:srgbClr val="663300"/>
                </a:solidFill>
                <a:latin typeface="Calibri" panose="020F0502020204030204" pitchFamily="34" charset="0"/>
                <a:cs typeface="Calibri" panose="020F0502020204030204" pitchFamily="34" charset="0"/>
              </a:rPr>
              <a:t>Receipt of pre- and postnatal nutrition and health education and </a:t>
            </a:r>
            <a:r>
              <a:rPr lang="en-US" sz="3200" b="1" dirty="0" smtClean="0">
                <a:solidFill>
                  <a:srgbClr val="663300"/>
                </a:solidFill>
                <a:latin typeface="Calibri" panose="020F0502020204030204" pitchFamily="34" charset="0"/>
                <a:cs typeface="Calibri" panose="020F0502020204030204" pitchFamily="34" charset="0"/>
              </a:rPr>
              <a:t>compliance to iron folic acid tablets </a:t>
            </a:r>
            <a:r>
              <a:rPr lang="en-US" sz="3200" dirty="0" smtClean="0">
                <a:solidFill>
                  <a:srgbClr val="663300"/>
                </a:solidFill>
                <a:latin typeface="Calibri" panose="020F0502020204030204" pitchFamily="34" charset="0"/>
                <a:cs typeface="Calibri" panose="020F0502020204030204" pitchFamily="34" charset="0"/>
              </a:rPr>
              <a:t>during pregnancy was low</a:t>
            </a:r>
          </a:p>
          <a:p>
            <a:pPr lvl="1"/>
            <a:r>
              <a:rPr lang="en-US" sz="3200" dirty="0" smtClean="0">
                <a:solidFill>
                  <a:srgbClr val="663300"/>
                </a:solidFill>
                <a:latin typeface="Calibri" panose="020F0502020204030204" pitchFamily="34" charset="0"/>
                <a:cs typeface="Calibri" panose="020F0502020204030204" pitchFamily="34" charset="0"/>
              </a:rPr>
              <a:t>One-fourth (24.5%) of households in the lowest urban quartile consumed </a:t>
            </a:r>
            <a:r>
              <a:rPr lang="en-US" sz="3200" b="1" dirty="0" smtClean="0">
                <a:solidFill>
                  <a:srgbClr val="663300"/>
                </a:solidFill>
                <a:latin typeface="Calibri" panose="020F0502020204030204" pitchFamily="34" charset="0"/>
                <a:cs typeface="Calibri" panose="020F0502020204030204" pitchFamily="34" charset="0"/>
              </a:rPr>
              <a:t>salt with no iodine </a:t>
            </a:r>
            <a:r>
              <a:rPr lang="en-US" sz="3200" dirty="0" smtClean="0">
                <a:solidFill>
                  <a:srgbClr val="663300"/>
                </a:solidFill>
                <a:latin typeface="Calibri" panose="020F0502020204030204" pitchFamily="34" charset="0"/>
                <a:cs typeface="Calibri" panose="020F0502020204030204" pitchFamily="34" charset="0"/>
              </a:rPr>
              <a:t>content </a:t>
            </a:r>
            <a:r>
              <a:rPr lang="en-US" sz="3200" b="1" dirty="0" smtClean="0">
                <a:solidFill>
                  <a:srgbClr val="663300"/>
                </a:solidFill>
                <a:latin typeface="Calibri" panose="020F0502020204030204" pitchFamily="34" charset="0"/>
                <a:cs typeface="Calibri" panose="020F0502020204030204" pitchFamily="34" charset="0"/>
              </a:rPr>
              <a:t>(Thyroid problems)</a:t>
            </a:r>
          </a:p>
          <a:p>
            <a:pPr lvl="1"/>
            <a:r>
              <a:rPr lang="en-US" sz="3200" dirty="0" smtClean="0">
                <a:solidFill>
                  <a:srgbClr val="663300"/>
                </a:solidFill>
                <a:latin typeface="Calibri" panose="020F0502020204030204" pitchFamily="34" charset="0"/>
                <a:cs typeface="Calibri" panose="020F0502020204030204" pitchFamily="34" charset="0"/>
              </a:rPr>
              <a:t>The study highlights the need to use poor-specific urban data for planning and suggests </a:t>
            </a:r>
          </a:p>
          <a:p>
            <a:pPr lvl="2"/>
            <a:r>
              <a:rPr lang="en-US" sz="2900" i="1" dirty="0" smtClean="0">
                <a:solidFill>
                  <a:srgbClr val="008000"/>
                </a:solidFill>
                <a:latin typeface="Calibri" panose="020F0502020204030204" pitchFamily="34" charset="0"/>
                <a:cs typeface="Calibri" panose="020F0502020204030204" pitchFamily="34" charset="0"/>
              </a:rPr>
              <a:t>(</a:t>
            </a:r>
            <a:r>
              <a:rPr lang="en-US" sz="2900" i="1" dirty="0" err="1" smtClean="0">
                <a:solidFill>
                  <a:srgbClr val="008000"/>
                </a:solidFill>
                <a:latin typeface="Calibri" panose="020F0502020204030204" pitchFamily="34" charset="0"/>
                <a:cs typeface="Calibri" panose="020F0502020204030204" pitchFamily="34" charset="0"/>
              </a:rPr>
              <a:t>i</a:t>
            </a:r>
            <a:r>
              <a:rPr lang="en-US" sz="2900" i="1" dirty="0" smtClean="0">
                <a:solidFill>
                  <a:srgbClr val="008000"/>
                </a:solidFill>
                <a:latin typeface="Calibri" panose="020F0502020204030204" pitchFamily="34" charset="0"/>
                <a:cs typeface="Calibri" panose="020F0502020204030204" pitchFamily="34" charset="0"/>
              </a:rPr>
              <a:t>) routine field assessment of maternal nutritional status in outreach programs, </a:t>
            </a:r>
          </a:p>
          <a:p>
            <a:pPr lvl="2"/>
            <a:r>
              <a:rPr lang="en-US" sz="2900" i="1" dirty="0" smtClean="0">
                <a:solidFill>
                  <a:srgbClr val="008000"/>
                </a:solidFill>
                <a:latin typeface="Calibri" panose="020F0502020204030204" pitchFamily="34" charset="0"/>
                <a:cs typeface="Calibri" panose="020F0502020204030204" pitchFamily="34" charset="0"/>
              </a:rPr>
              <a:t>(ii) improving access to food subsidies, subsidized adequately-iodized salt and </a:t>
            </a:r>
            <a:r>
              <a:rPr lang="en-US" sz="2900" b="1" i="1" dirty="0" smtClean="0">
                <a:solidFill>
                  <a:srgbClr val="008000"/>
                </a:solidFill>
                <a:latin typeface="Calibri" panose="020F0502020204030204" pitchFamily="34" charset="0"/>
                <a:cs typeface="Calibri" panose="020F0502020204030204" pitchFamily="34" charset="0"/>
              </a:rPr>
              <a:t>food supplementation </a:t>
            </a:r>
            <a:r>
              <a:rPr lang="en-US" sz="2900" i="1" dirty="0" smtClean="0">
                <a:solidFill>
                  <a:srgbClr val="008000"/>
                </a:solidFill>
                <a:latin typeface="Calibri" panose="020F0502020204030204" pitchFamily="34" charset="0"/>
                <a:cs typeface="Calibri" panose="020F0502020204030204" pitchFamily="34" charset="0"/>
              </a:rPr>
              <a:t>programs, </a:t>
            </a:r>
          </a:p>
          <a:p>
            <a:pPr lvl="2"/>
            <a:r>
              <a:rPr lang="en-US" sz="2900" i="1" dirty="0" smtClean="0">
                <a:solidFill>
                  <a:srgbClr val="008000"/>
                </a:solidFill>
                <a:latin typeface="Calibri" panose="020F0502020204030204" pitchFamily="34" charset="0"/>
                <a:cs typeface="Calibri" panose="020F0502020204030204" pitchFamily="34" charset="0"/>
              </a:rPr>
              <a:t>(iii) </a:t>
            </a:r>
            <a:r>
              <a:rPr lang="en-US" sz="2900" b="1" i="1" dirty="0" smtClean="0">
                <a:solidFill>
                  <a:srgbClr val="008000"/>
                </a:solidFill>
                <a:latin typeface="Calibri" panose="020F0502020204030204" pitchFamily="34" charset="0"/>
                <a:cs typeface="Calibri" panose="020F0502020204030204" pitchFamily="34" charset="0"/>
              </a:rPr>
              <a:t>identifying alternative iron supplementation methods, </a:t>
            </a:r>
            <a:r>
              <a:rPr lang="en-US" sz="2900" i="1" dirty="0" smtClean="0">
                <a:solidFill>
                  <a:srgbClr val="008000"/>
                </a:solidFill>
                <a:latin typeface="Calibri" panose="020F0502020204030204" pitchFamily="34" charset="0"/>
                <a:cs typeface="Calibri" panose="020F0502020204030204" pitchFamily="34" charset="0"/>
              </a:rPr>
              <a:t>and </a:t>
            </a:r>
          </a:p>
          <a:p>
            <a:pPr lvl="2"/>
            <a:r>
              <a:rPr lang="en-US" sz="2900" i="1" dirty="0" smtClean="0">
                <a:solidFill>
                  <a:srgbClr val="008000"/>
                </a:solidFill>
                <a:latin typeface="Calibri" panose="020F0502020204030204" pitchFamily="34" charset="0"/>
                <a:cs typeface="Calibri" panose="020F0502020204030204" pitchFamily="34" charset="0"/>
              </a:rPr>
              <a:t>(iv) institutionalizing counseling days.</a:t>
            </a:r>
            <a:endParaRPr lang="en-IN" sz="2900" i="1" dirty="0" smtClean="0">
              <a:solidFill>
                <a:srgbClr val="008000"/>
              </a:solidFill>
              <a:latin typeface="Calibri" panose="020F0502020204030204" pitchFamily="34" charset="0"/>
              <a:cs typeface="Calibri" panose="020F0502020204030204" pitchFamily="34" charset="0"/>
            </a:endParaRPr>
          </a:p>
          <a:p>
            <a:pPr lvl="1"/>
            <a:endParaRPr lang="en-I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18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20688"/>
            <a:ext cx="6553200" cy="584623"/>
          </a:xfrm>
        </p:spPr>
        <p:txBody>
          <a:bodyPr>
            <a:normAutofit fontScale="90000"/>
          </a:bodyPr>
          <a:lstStyle/>
          <a:p>
            <a:r>
              <a:rPr lang="en-US" sz="3200" b="1" dirty="0" smtClean="0">
                <a:solidFill>
                  <a:srgbClr val="7030A0"/>
                </a:solidFill>
              </a:rPr>
              <a:t>Public Health initiatives…Introductory 1</a:t>
            </a:r>
            <a:endParaRPr lang="en-US" sz="3200" b="1" dirty="0">
              <a:solidFill>
                <a:srgbClr val="7030A0"/>
              </a:solidFill>
            </a:endParaRPr>
          </a:p>
        </p:txBody>
      </p:sp>
      <p:sp>
        <p:nvSpPr>
          <p:cNvPr id="3" name="Content Placeholder 2"/>
          <p:cNvSpPr>
            <a:spLocks noGrp="1"/>
          </p:cNvSpPr>
          <p:nvPr>
            <p:ph idx="1"/>
          </p:nvPr>
        </p:nvSpPr>
        <p:spPr>
          <a:xfrm>
            <a:off x="1295400" y="1447800"/>
            <a:ext cx="7543800" cy="5181599"/>
          </a:xfrm>
        </p:spPr>
        <p:txBody>
          <a:bodyPr>
            <a:normAutofit/>
          </a:bodyPr>
          <a:lstStyle/>
          <a:p>
            <a:r>
              <a:rPr lang="en-US" sz="2800" dirty="0">
                <a:solidFill>
                  <a:srgbClr val="C00000"/>
                </a:solidFill>
                <a:latin typeface="Calibri" panose="020F0502020204030204" pitchFamily="34" charset="0"/>
                <a:cs typeface="Calibri" panose="020F0502020204030204" pitchFamily="34" charset="0"/>
              </a:rPr>
              <a:t>Current scenario shows that we are gaining </a:t>
            </a:r>
            <a:r>
              <a:rPr lang="en-US" sz="2800" dirty="0" smtClean="0">
                <a:solidFill>
                  <a:srgbClr val="C00000"/>
                </a:solidFill>
                <a:latin typeface="Calibri" panose="020F0502020204030204" pitchFamily="34" charset="0"/>
                <a:cs typeface="Calibri" panose="020F0502020204030204" pitchFamily="34" charset="0"/>
              </a:rPr>
              <a:t>good momentum but need more competence in offering better services</a:t>
            </a:r>
          </a:p>
          <a:p>
            <a:pPr lvl="1"/>
            <a:r>
              <a:rPr lang="en-US" sz="2400" dirty="0" smtClean="0">
                <a:solidFill>
                  <a:srgbClr val="663300"/>
                </a:solidFill>
                <a:latin typeface="Calibri" panose="020F0502020204030204" pitchFamily="34" charset="0"/>
                <a:cs typeface="Calibri" panose="020F0502020204030204" pitchFamily="34" charset="0"/>
              </a:rPr>
              <a:t>A healthy society is the happy (</a:t>
            </a:r>
            <a:r>
              <a:rPr lang="en-US" sz="2400" b="1" dirty="0" smtClean="0">
                <a:solidFill>
                  <a:srgbClr val="663300"/>
                </a:solidFill>
                <a:latin typeface="Calibri" panose="020F0502020204030204" pitchFamily="34" charset="0"/>
                <a:cs typeface="Calibri" panose="020F0502020204030204" pitchFamily="34" charset="0"/>
              </a:rPr>
              <a:t>and productive</a:t>
            </a:r>
            <a:r>
              <a:rPr lang="en-US" sz="2400" dirty="0" smtClean="0">
                <a:solidFill>
                  <a:srgbClr val="663300"/>
                </a:solidFill>
                <a:latin typeface="Calibri" panose="020F0502020204030204" pitchFamily="34" charset="0"/>
                <a:cs typeface="Calibri" panose="020F0502020204030204" pitchFamily="34" charset="0"/>
              </a:rPr>
              <a:t>) society</a:t>
            </a:r>
          </a:p>
          <a:p>
            <a:pPr lvl="1"/>
            <a:r>
              <a:rPr lang="en-US" sz="2400" dirty="0" smtClean="0">
                <a:solidFill>
                  <a:srgbClr val="663300"/>
                </a:solidFill>
                <a:latin typeface="Calibri" panose="020F0502020204030204" pitchFamily="34" charset="0"/>
                <a:cs typeface="Calibri" panose="020F0502020204030204" pitchFamily="34" charset="0"/>
              </a:rPr>
              <a:t>Scientific information available in </a:t>
            </a:r>
            <a:r>
              <a:rPr lang="en-US" sz="2400" dirty="0" err="1" smtClean="0">
                <a:solidFill>
                  <a:srgbClr val="663300"/>
                </a:solidFill>
                <a:latin typeface="Calibri" panose="020F0502020204030204" pitchFamily="34" charset="0"/>
                <a:cs typeface="Calibri" panose="020F0502020204030204" pitchFamily="34" charset="0"/>
              </a:rPr>
              <a:t>Ayurvedic</a:t>
            </a:r>
            <a:r>
              <a:rPr lang="en-US" sz="2400" dirty="0" smtClean="0">
                <a:solidFill>
                  <a:srgbClr val="663300"/>
                </a:solidFill>
                <a:latin typeface="Calibri" panose="020F0502020204030204" pitchFamily="34" charset="0"/>
                <a:cs typeface="Calibri" panose="020F0502020204030204" pitchFamily="34" charset="0"/>
              </a:rPr>
              <a:t> text books suggest that, from the antiquities, we were thoughtful and well concerned about the health of mother &amp; child health; however –</a:t>
            </a:r>
          </a:p>
          <a:p>
            <a:pPr lvl="2"/>
            <a:r>
              <a:rPr lang="en-US" sz="2000" i="1" dirty="0" smtClean="0">
                <a:solidFill>
                  <a:srgbClr val="008000"/>
                </a:solidFill>
                <a:latin typeface="Calibri" panose="020F0502020204030204" pitchFamily="34" charset="0"/>
                <a:cs typeface="Calibri" panose="020F0502020204030204" pitchFamily="34" charset="0"/>
              </a:rPr>
              <a:t>Centuries of invasions and slavery had rendered us weak as health service  provider</a:t>
            </a:r>
          </a:p>
          <a:p>
            <a:pPr lvl="3"/>
            <a:r>
              <a:rPr lang="en-US" sz="1600" b="1" i="1" dirty="0" smtClean="0">
                <a:solidFill>
                  <a:srgbClr val="0000FF"/>
                </a:solidFill>
                <a:latin typeface="Calibri" panose="020F0502020204030204" pitchFamily="34" charset="0"/>
                <a:cs typeface="Calibri" panose="020F0502020204030204" pitchFamily="34" charset="0"/>
              </a:rPr>
              <a:t>Therefore, </a:t>
            </a:r>
            <a:r>
              <a:rPr lang="en-US" sz="1600" b="1" i="1" dirty="0" smtClean="0">
                <a:solidFill>
                  <a:srgbClr val="0000FF"/>
                </a:solidFill>
                <a:latin typeface="Calibri" panose="020F0502020204030204" pitchFamily="34" charset="0"/>
                <a:cs typeface="Calibri" panose="020F0502020204030204" pitchFamily="34" charset="0"/>
              </a:rPr>
              <a:t>the doctors placed in rural and tribal areas need to be trained thoroughly in handling mother &amp; child health </a:t>
            </a:r>
          </a:p>
        </p:txBody>
      </p:sp>
    </p:spTree>
    <p:extLst>
      <p:ext uri="{BB962C8B-B14F-4D97-AF65-F5344CB8AC3E}">
        <p14:creationId xmlns:p14="http://schemas.microsoft.com/office/powerpoint/2010/main" val="4020553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8229600" cy="5943600"/>
          </a:xfrm>
        </p:spPr>
        <p:txBody>
          <a:bodyPr/>
          <a:lstStyle/>
          <a:p>
            <a:pPr marL="0" indent="0">
              <a:buNone/>
            </a:pPr>
            <a:r>
              <a:rPr lang="en-US" sz="2400" b="1" dirty="0" smtClean="0">
                <a:solidFill>
                  <a:srgbClr val="C00000"/>
                </a:solidFill>
                <a:latin typeface="Calibri" panose="020F0502020204030204" pitchFamily="34" charset="0"/>
                <a:cs typeface="Calibri" panose="020F0502020204030204" pitchFamily="34" charset="0"/>
              </a:rPr>
              <a:t>Minimizing the loss of lives and damage to health during pregnancy, </a:t>
            </a:r>
            <a:r>
              <a:rPr lang="en-US" sz="2400" b="1" dirty="0" err="1" smtClean="0">
                <a:solidFill>
                  <a:srgbClr val="C00000"/>
                </a:solidFill>
                <a:latin typeface="Calibri" panose="020F0502020204030204" pitchFamily="34" charset="0"/>
                <a:cs typeface="Calibri" panose="020F0502020204030204" pitchFamily="34" charset="0"/>
              </a:rPr>
              <a:t>labour</a:t>
            </a:r>
            <a:r>
              <a:rPr lang="en-US" sz="2400" b="1" dirty="0" smtClean="0">
                <a:solidFill>
                  <a:srgbClr val="C00000"/>
                </a:solidFill>
                <a:latin typeface="Calibri" panose="020F0502020204030204" pitchFamily="34" charset="0"/>
                <a:cs typeface="Calibri" panose="020F0502020204030204" pitchFamily="34" charset="0"/>
              </a:rPr>
              <a:t> and </a:t>
            </a:r>
            <a:r>
              <a:rPr lang="en-US" sz="2400" b="1" dirty="0" err="1" smtClean="0">
                <a:solidFill>
                  <a:srgbClr val="C00000"/>
                </a:solidFill>
                <a:latin typeface="Calibri" panose="020F0502020204030204" pitchFamily="34" charset="0"/>
                <a:cs typeface="Calibri" panose="020F0502020204030204" pitchFamily="34" charset="0"/>
              </a:rPr>
              <a:t>postpartal</a:t>
            </a:r>
            <a:r>
              <a:rPr lang="en-US" sz="2400" b="1" dirty="0" smtClean="0">
                <a:solidFill>
                  <a:srgbClr val="C00000"/>
                </a:solidFill>
                <a:latin typeface="Calibri" panose="020F0502020204030204" pitchFamily="34" charset="0"/>
                <a:cs typeface="Calibri" panose="020F0502020204030204" pitchFamily="34" charset="0"/>
              </a:rPr>
              <a:t> period</a:t>
            </a:r>
          </a:p>
          <a:p>
            <a:r>
              <a:rPr lang="en-US" sz="2400" dirty="0" smtClean="0">
                <a:latin typeface="Calibri" panose="020F0502020204030204" pitchFamily="34" charset="0"/>
                <a:cs typeface="Calibri" panose="020F0502020204030204" pitchFamily="34" charset="0"/>
              </a:rPr>
              <a:t>Educational and social awareness work through GOs/NGOs</a:t>
            </a:r>
          </a:p>
          <a:p>
            <a:r>
              <a:rPr lang="en-US" sz="2400" dirty="0" smtClean="0">
                <a:latin typeface="Calibri" panose="020F0502020204030204" pitchFamily="34" charset="0"/>
                <a:cs typeface="Calibri" panose="020F0502020204030204" pitchFamily="34" charset="0"/>
              </a:rPr>
              <a:t>Empowerment to </a:t>
            </a:r>
            <a:r>
              <a:rPr lang="en-US" sz="2400" dirty="0" err="1" smtClean="0">
                <a:latin typeface="Calibri" panose="020F0502020204030204" pitchFamily="34" charset="0"/>
                <a:cs typeface="Calibri" panose="020F0502020204030204" pitchFamily="34" charset="0"/>
              </a:rPr>
              <a:t>Ayurvedic</a:t>
            </a:r>
            <a:r>
              <a:rPr lang="en-US" sz="2400" dirty="0" smtClean="0">
                <a:latin typeface="Calibri" panose="020F0502020204030204" pitchFamily="34" charset="0"/>
                <a:cs typeface="Calibri" panose="020F0502020204030204" pitchFamily="34" charset="0"/>
              </a:rPr>
              <a:t> health </a:t>
            </a:r>
            <a:r>
              <a:rPr lang="en-US" sz="2400" dirty="0" smtClean="0">
                <a:latin typeface="Calibri" panose="020F0502020204030204" pitchFamily="34" charset="0"/>
                <a:cs typeface="Calibri" panose="020F0502020204030204" pitchFamily="34" charset="0"/>
              </a:rPr>
              <a:t>service providers, </a:t>
            </a:r>
            <a:r>
              <a:rPr lang="en-US" sz="2400" dirty="0" smtClean="0">
                <a:latin typeface="Calibri" panose="020F0502020204030204" pitchFamily="34" charset="0"/>
                <a:cs typeface="Calibri" panose="020F0502020204030204" pitchFamily="34" charset="0"/>
              </a:rPr>
              <a:t>by </a:t>
            </a:r>
            <a:r>
              <a:rPr lang="en-US" sz="2400" dirty="0" smtClean="0">
                <a:latin typeface="Calibri" panose="020F0502020204030204" pitchFamily="34" charset="0"/>
                <a:cs typeface="Calibri" panose="020F0502020204030204" pitchFamily="34" charset="0"/>
              </a:rPr>
              <a:t>way of periodic training on</a:t>
            </a:r>
          </a:p>
          <a:p>
            <a:pPr lvl="1"/>
            <a:r>
              <a:rPr lang="en-US" sz="2000" b="1" i="1" dirty="0" smtClean="0">
                <a:solidFill>
                  <a:srgbClr val="008000"/>
                </a:solidFill>
                <a:latin typeface="Calibri" panose="020F0502020204030204" pitchFamily="34" charset="0"/>
                <a:cs typeface="Calibri" panose="020F0502020204030204" pitchFamily="34" charset="0"/>
              </a:rPr>
              <a:t>Care of an expectant mother: </a:t>
            </a:r>
            <a:r>
              <a:rPr lang="en-US" sz="2000" i="1" dirty="0" smtClean="0">
                <a:solidFill>
                  <a:srgbClr val="008000"/>
                </a:solidFill>
                <a:latin typeface="Calibri" panose="020F0502020204030204" pitchFamily="34" charset="0"/>
                <a:cs typeface="Calibri" panose="020F0502020204030204" pitchFamily="34" charset="0"/>
              </a:rPr>
              <a:t>needs</a:t>
            </a:r>
            <a:r>
              <a:rPr lang="en-US" sz="2000" b="1" i="1" dirty="0" smtClean="0">
                <a:solidFill>
                  <a:srgbClr val="008000"/>
                </a:solidFill>
                <a:latin typeface="Calibri" panose="020F0502020204030204" pitchFamily="34" charset="0"/>
                <a:cs typeface="Calibri" panose="020F0502020204030204" pitchFamily="34" charset="0"/>
              </a:rPr>
              <a:t> </a:t>
            </a:r>
            <a:r>
              <a:rPr lang="en-US" sz="2000" i="1" dirty="0" smtClean="0">
                <a:solidFill>
                  <a:srgbClr val="008000"/>
                </a:solidFill>
                <a:latin typeface="Calibri" panose="020F0502020204030204" pitchFamily="34" charset="0"/>
                <a:cs typeface="Calibri" panose="020F0502020204030204" pitchFamily="34" charset="0"/>
              </a:rPr>
              <a:t>in different trimesters during pregnancy on nutritional, personal care, vaccination, minor ailments and supplementation (considering individual needs taking modern nutritional parameters also, into consideration)</a:t>
            </a:r>
          </a:p>
          <a:p>
            <a:pPr lvl="1"/>
            <a:r>
              <a:rPr lang="en-US" sz="2000" b="1" i="1" dirty="0" smtClean="0">
                <a:solidFill>
                  <a:srgbClr val="008000"/>
                </a:solidFill>
                <a:latin typeface="Calibri" panose="020F0502020204030204" pitchFamily="34" charset="0"/>
                <a:cs typeface="Calibri" panose="020F0502020204030204" pitchFamily="34" charset="0"/>
              </a:rPr>
              <a:t>Handling the </a:t>
            </a:r>
            <a:r>
              <a:rPr lang="en-US" sz="2000" b="1" i="1" dirty="0" err="1" smtClean="0">
                <a:solidFill>
                  <a:srgbClr val="008000"/>
                </a:solidFill>
                <a:latin typeface="Calibri" panose="020F0502020204030204" pitchFamily="34" charset="0"/>
                <a:cs typeface="Calibri" panose="020F0502020204030204" pitchFamily="34" charset="0"/>
              </a:rPr>
              <a:t>labour</a:t>
            </a:r>
            <a:r>
              <a:rPr lang="en-US" sz="2000" b="1" i="1" dirty="0" smtClean="0">
                <a:solidFill>
                  <a:srgbClr val="008000"/>
                </a:solidFill>
                <a:latin typeface="Calibri" panose="020F0502020204030204" pitchFamily="34" charset="0"/>
                <a:cs typeface="Calibri" panose="020F0502020204030204" pitchFamily="34" charset="0"/>
              </a:rPr>
              <a:t>: </a:t>
            </a:r>
            <a:r>
              <a:rPr lang="en-US" sz="2000" i="1" dirty="0" smtClean="0">
                <a:solidFill>
                  <a:srgbClr val="008000"/>
                </a:solidFill>
                <a:latin typeface="Calibri" panose="020F0502020204030204" pitchFamily="34" charset="0"/>
                <a:cs typeface="Calibri" panose="020F0502020204030204" pitchFamily="34" charset="0"/>
              </a:rPr>
              <a:t>effective monitoring the health in last month and educating individuals on when to reach hospitals; training doctors and nurses in conducting deliveries; handling emergencies and handling newborn (to prevent infant mortalities)</a:t>
            </a:r>
          </a:p>
          <a:p>
            <a:pPr lvl="1"/>
            <a:r>
              <a:rPr lang="en-US" sz="2000" b="1" i="1" dirty="0" smtClean="0">
                <a:solidFill>
                  <a:srgbClr val="008000"/>
                </a:solidFill>
                <a:latin typeface="Calibri" panose="020F0502020204030204" pitchFamily="34" charset="0"/>
                <a:cs typeface="Calibri" panose="020F0502020204030204" pitchFamily="34" charset="0"/>
              </a:rPr>
              <a:t>Handling </a:t>
            </a:r>
            <a:r>
              <a:rPr lang="en-US" sz="2000" b="1" i="1" dirty="0" err="1" smtClean="0">
                <a:solidFill>
                  <a:srgbClr val="008000"/>
                </a:solidFill>
                <a:latin typeface="Calibri" panose="020F0502020204030204" pitchFamily="34" charset="0"/>
                <a:cs typeface="Calibri" panose="020F0502020204030204" pitchFamily="34" charset="0"/>
              </a:rPr>
              <a:t>postpartal</a:t>
            </a:r>
            <a:r>
              <a:rPr lang="en-US" sz="2000" b="1" i="1" dirty="0" smtClean="0">
                <a:solidFill>
                  <a:srgbClr val="008000"/>
                </a:solidFill>
                <a:latin typeface="Calibri" panose="020F0502020204030204" pitchFamily="34" charset="0"/>
                <a:cs typeface="Calibri" panose="020F0502020204030204" pitchFamily="34" charset="0"/>
              </a:rPr>
              <a:t> issues: </a:t>
            </a:r>
            <a:r>
              <a:rPr lang="en-US" sz="2000" i="1" dirty="0" smtClean="0">
                <a:solidFill>
                  <a:srgbClr val="008000"/>
                </a:solidFill>
                <a:latin typeface="Calibri" panose="020F0502020204030204" pitchFamily="34" charset="0"/>
                <a:cs typeface="Calibri" panose="020F0502020204030204" pitchFamily="34" charset="0"/>
              </a:rPr>
              <a:t>Hygiene, body monitoring and health restoration and nutrition of nursing mothers and </a:t>
            </a:r>
            <a:r>
              <a:rPr lang="en-US" sz="2000" i="1" dirty="0" err="1" smtClean="0">
                <a:solidFill>
                  <a:srgbClr val="008000"/>
                </a:solidFill>
                <a:latin typeface="Calibri" panose="020F0502020204030204" pitchFamily="34" charset="0"/>
                <a:cs typeface="Calibri" panose="020F0502020204030204" pitchFamily="34" charset="0"/>
              </a:rPr>
              <a:t>lactational</a:t>
            </a:r>
            <a:r>
              <a:rPr lang="en-US" sz="2000" i="1" dirty="0" smtClean="0">
                <a:solidFill>
                  <a:srgbClr val="008000"/>
                </a:solidFill>
                <a:latin typeface="Calibri" panose="020F0502020204030204" pitchFamily="34" charset="0"/>
                <a:cs typeface="Calibri" panose="020F0502020204030204" pitchFamily="34" charset="0"/>
              </a:rPr>
              <a:t> issues including quality of milk; Health monitoring of newborn especially reflexes, G &amp; D milestones, vaccination and minor health problems  </a:t>
            </a:r>
            <a:endParaRPr lang="en-US" sz="2000" b="1" i="1" dirty="0" smtClean="0">
              <a:solidFill>
                <a:srgbClr val="008000"/>
              </a:solidFill>
              <a:latin typeface="Calibri" panose="020F0502020204030204" pitchFamily="34" charset="0"/>
              <a:cs typeface="Calibri" panose="020F0502020204030204" pitchFamily="34" charset="0"/>
            </a:endParaRPr>
          </a:p>
          <a:p>
            <a:pPr lvl="1"/>
            <a:endParaRPr lang="en-US" sz="2000" dirty="0" smtClean="0">
              <a:latin typeface="Calibri" panose="020F0502020204030204" pitchFamily="34" charset="0"/>
              <a:cs typeface="Calibri" panose="020F0502020204030204" pitchFamily="34" charset="0"/>
            </a:endParaRPr>
          </a:p>
          <a:p>
            <a:pPr lvl="1"/>
            <a:endParaRPr lang="en-US" sz="2000" dirty="0" smtClean="0">
              <a:latin typeface="Calibri" panose="020F0502020204030204" pitchFamily="34" charset="0"/>
              <a:cs typeface="Calibri" panose="020F0502020204030204" pitchFamily="34" charset="0"/>
            </a:endParaRPr>
          </a:p>
          <a:p>
            <a:pPr lvl="1"/>
            <a:endParaRPr lang="en-US" sz="2000" dirty="0">
              <a:latin typeface="Calibri" panose="020F0502020204030204" pitchFamily="34" charset="0"/>
              <a:cs typeface="Calibri" panose="020F0502020204030204" pitchFamily="34" charset="0"/>
            </a:endParaRPr>
          </a:p>
        </p:txBody>
      </p:sp>
      <p:sp>
        <p:nvSpPr>
          <p:cNvPr id="4" name="Title 1"/>
          <p:cNvSpPr>
            <a:spLocks noGrp="1"/>
          </p:cNvSpPr>
          <p:nvPr>
            <p:ph type="title"/>
          </p:nvPr>
        </p:nvSpPr>
        <p:spPr>
          <a:xfrm>
            <a:off x="1371600" y="228600"/>
            <a:ext cx="6553200" cy="457200"/>
          </a:xfrm>
        </p:spPr>
        <p:txBody>
          <a:bodyPr>
            <a:normAutofit fontScale="90000"/>
          </a:bodyPr>
          <a:lstStyle/>
          <a:p>
            <a:r>
              <a:rPr lang="en-US" sz="3200" b="1" dirty="0" smtClean="0">
                <a:solidFill>
                  <a:srgbClr val="7030A0"/>
                </a:solidFill>
              </a:rPr>
              <a:t>Public Health initiatives…Introductory 2</a:t>
            </a:r>
            <a:endParaRPr lang="en-US" sz="3200" b="1" dirty="0">
              <a:solidFill>
                <a:srgbClr val="7030A0"/>
              </a:solidFill>
            </a:endParaRPr>
          </a:p>
        </p:txBody>
      </p:sp>
    </p:spTree>
    <p:extLst>
      <p:ext uri="{BB962C8B-B14F-4D97-AF65-F5344CB8AC3E}">
        <p14:creationId xmlns:p14="http://schemas.microsoft.com/office/powerpoint/2010/main" val="238657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224136"/>
          </a:xfrm>
        </p:spPr>
        <p:txBody>
          <a:bodyPr>
            <a:noAutofit/>
          </a:bodyPr>
          <a:lstStyle/>
          <a:p>
            <a:pPr algn="ctr"/>
            <a:r>
              <a:rPr lang="en-US" sz="2400" b="1" dirty="0" smtClean="0">
                <a:solidFill>
                  <a:srgbClr val="7030A0"/>
                </a:solidFill>
              </a:rPr>
              <a:t>Executing the public health initiatives in the  interest of commoners through </a:t>
            </a:r>
            <a:r>
              <a:rPr lang="en-US" sz="2400" b="1" dirty="0" err="1" smtClean="0">
                <a:solidFill>
                  <a:srgbClr val="7030A0"/>
                </a:solidFill>
              </a:rPr>
              <a:t>Ayurvedic</a:t>
            </a:r>
            <a:r>
              <a:rPr lang="en-US" sz="2400" b="1" dirty="0" smtClean="0">
                <a:solidFill>
                  <a:srgbClr val="7030A0"/>
                </a:solidFill>
              </a:rPr>
              <a:t> physicians employed/involved in rural areas</a:t>
            </a:r>
            <a:endParaRPr lang="en-US" sz="2400" b="1" dirty="0">
              <a:solidFill>
                <a:srgbClr val="7030A0"/>
              </a:solidFill>
            </a:endParaRPr>
          </a:p>
        </p:txBody>
      </p:sp>
      <p:sp>
        <p:nvSpPr>
          <p:cNvPr id="3" name="Content Placeholder 2"/>
          <p:cNvSpPr>
            <a:spLocks noGrp="1"/>
          </p:cNvSpPr>
          <p:nvPr>
            <p:ph sz="half" idx="1"/>
          </p:nvPr>
        </p:nvSpPr>
        <p:spPr>
          <a:xfrm>
            <a:off x="1295400" y="1981200"/>
            <a:ext cx="3581400" cy="4038600"/>
          </a:xfrm>
          <a:solidFill>
            <a:srgbClr val="FFCCFF"/>
          </a:solidFill>
        </p:spPr>
        <p:txBody>
          <a:bodyPr>
            <a:normAutofit fontScale="77500" lnSpcReduction="20000"/>
          </a:bodyPr>
          <a:lstStyle/>
          <a:p>
            <a:r>
              <a:rPr lang="en-US" sz="3100" dirty="0" smtClean="0">
                <a:solidFill>
                  <a:srgbClr val="C00000"/>
                </a:solidFill>
                <a:latin typeface="Calibri" panose="020F0502020204030204" pitchFamily="34" charset="0"/>
                <a:cs typeface="Calibri" panose="020F0502020204030204" pitchFamily="34" charset="0"/>
              </a:rPr>
              <a:t>By means of posters,  leaflets and other media in local languages, create awareness on avoiding health problems in special conditions like pregnancy, </a:t>
            </a:r>
            <a:r>
              <a:rPr lang="en-US" sz="3100" dirty="0" err="1" smtClean="0">
                <a:solidFill>
                  <a:srgbClr val="C00000"/>
                </a:solidFill>
                <a:latin typeface="Calibri" panose="020F0502020204030204" pitchFamily="34" charset="0"/>
                <a:cs typeface="Calibri" panose="020F0502020204030204" pitchFamily="34" charset="0"/>
              </a:rPr>
              <a:t>labour</a:t>
            </a:r>
            <a:r>
              <a:rPr lang="en-US" sz="3100" dirty="0" smtClean="0">
                <a:solidFill>
                  <a:srgbClr val="C00000"/>
                </a:solidFill>
                <a:latin typeface="Calibri" panose="020F0502020204030204" pitchFamily="34" charset="0"/>
                <a:cs typeface="Calibri" panose="020F0502020204030204" pitchFamily="34" charset="0"/>
              </a:rPr>
              <a:t> and nursing days</a:t>
            </a:r>
          </a:p>
          <a:p>
            <a:pPr lvl="1"/>
            <a:r>
              <a:rPr lang="en-US" sz="2600" i="1" dirty="0" smtClean="0">
                <a:solidFill>
                  <a:schemeClr val="bg2">
                    <a:lumMod val="75000"/>
                  </a:schemeClr>
                </a:solidFill>
                <a:latin typeface="Calibri" panose="020F0502020204030204" pitchFamily="34" charset="0"/>
                <a:cs typeface="Calibri" panose="020F0502020204030204" pitchFamily="34" charset="0"/>
              </a:rPr>
              <a:t>Knowledge on hygiene, nutritional requirements, probable ailments and self help measures</a:t>
            </a:r>
          </a:p>
        </p:txBody>
      </p:sp>
      <p:sp>
        <p:nvSpPr>
          <p:cNvPr id="4" name="Content Placeholder 3"/>
          <p:cNvSpPr>
            <a:spLocks noGrp="1"/>
          </p:cNvSpPr>
          <p:nvPr>
            <p:ph sz="half" idx="2"/>
          </p:nvPr>
        </p:nvSpPr>
        <p:spPr>
          <a:xfrm>
            <a:off x="5105400" y="1981200"/>
            <a:ext cx="3810000" cy="4038600"/>
          </a:xfrm>
          <a:solidFill>
            <a:srgbClr val="CCFFFF"/>
          </a:solidFill>
        </p:spPr>
        <p:txBody>
          <a:bodyPr>
            <a:normAutofit fontScale="77500" lnSpcReduction="20000"/>
          </a:bodyPr>
          <a:lstStyle/>
          <a:p>
            <a:r>
              <a:rPr lang="en-US" sz="3100" dirty="0" smtClean="0">
                <a:solidFill>
                  <a:srgbClr val="C00000"/>
                </a:solidFill>
                <a:latin typeface="Calibri" panose="020F0502020204030204" pitchFamily="34" charset="0"/>
                <a:cs typeface="Calibri" panose="020F0502020204030204" pitchFamily="34" charset="0"/>
              </a:rPr>
              <a:t>Further, empowerment of </a:t>
            </a:r>
            <a:r>
              <a:rPr lang="en-US" sz="3100" dirty="0" err="1" smtClean="0">
                <a:solidFill>
                  <a:srgbClr val="C00000"/>
                </a:solidFill>
                <a:latin typeface="Calibri" panose="020F0502020204030204" pitchFamily="34" charset="0"/>
                <a:cs typeface="Calibri" panose="020F0502020204030204" pitchFamily="34" charset="0"/>
              </a:rPr>
              <a:t>Ayurvedic</a:t>
            </a:r>
            <a:r>
              <a:rPr lang="en-US" sz="3100" dirty="0" smtClean="0">
                <a:solidFill>
                  <a:srgbClr val="C00000"/>
                </a:solidFill>
                <a:latin typeface="Calibri" panose="020F0502020204030204" pitchFamily="34" charset="0"/>
                <a:cs typeface="Calibri" panose="020F0502020204030204" pitchFamily="34" charset="0"/>
              </a:rPr>
              <a:t> fraternity is possible by giving them special exposure, training and legal authority in </a:t>
            </a:r>
          </a:p>
          <a:p>
            <a:pPr lvl="1"/>
            <a:r>
              <a:rPr lang="en-US" sz="2600" i="1" dirty="0" smtClean="0">
                <a:solidFill>
                  <a:schemeClr val="bg2">
                    <a:lumMod val="75000"/>
                  </a:schemeClr>
                </a:solidFill>
                <a:latin typeface="Calibri" panose="020F0502020204030204" pitchFamily="34" charset="0"/>
                <a:cs typeface="Calibri" panose="020F0502020204030204" pitchFamily="34" charset="0"/>
              </a:rPr>
              <a:t>Knowledge on </a:t>
            </a:r>
            <a:r>
              <a:rPr lang="en-US" sz="2600" i="1" dirty="0" smtClean="0">
                <a:solidFill>
                  <a:schemeClr val="bg2">
                    <a:lumMod val="75000"/>
                  </a:schemeClr>
                </a:solidFill>
                <a:latin typeface="Calibri" panose="020F0502020204030204" pitchFamily="34" charset="0"/>
                <a:cs typeface="Calibri" panose="020F0502020204030204" pitchFamily="34" charset="0"/>
              </a:rPr>
              <a:t>vaccinations, use of vitamin &amp; mineral </a:t>
            </a:r>
            <a:r>
              <a:rPr lang="en-US" sz="2600" i="1" dirty="0" smtClean="0">
                <a:solidFill>
                  <a:schemeClr val="bg2">
                    <a:lumMod val="75000"/>
                  </a:schemeClr>
                </a:solidFill>
                <a:latin typeface="Calibri" panose="020F0502020204030204" pitchFamily="34" charset="0"/>
                <a:cs typeface="Calibri" panose="020F0502020204030204" pitchFamily="34" charset="0"/>
              </a:rPr>
              <a:t>supplements, if needed, </a:t>
            </a:r>
            <a:r>
              <a:rPr lang="en-US" sz="2600" i="1" dirty="0" smtClean="0">
                <a:solidFill>
                  <a:schemeClr val="bg2">
                    <a:lumMod val="75000"/>
                  </a:schemeClr>
                </a:solidFill>
                <a:latin typeface="Calibri" panose="020F0502020204030204" pitchFamily="34" charset="0"/>
                <a:cs typeface="Calibri" panose="020F0502020204030204" pitchFamily="34" charset="0"/>
              </a:rPr>
              <a:t>which are part of MCH programs, conducting deliveries &amp; c</a:t>
            </a:r>
          </a:p>
          <a:p>
            <a:pPr lvl="1"/>
            <a:r>
              <a:rPr lang="en-US" sz="2600" b="1" i="1" dirty="0" smtClean="0">
                <a:solidFill>
                  <a:schemeClr val="bg2">
                    <a:lumMod val="75000"/>
                  </a:schemeClr>
                </a:solidFill>
                <a:latin typeface="Calibri" panose="020F0502020204030204" pitchFamily="34" charset="0"/>
                <a:cs typeface="Calibri" panose="020F0502020204030204" pitchFamily="34" charset="0"/>
              </a:rPr>
              <a:t>Besides the inclusion of </a:t>
            </a:r>
            <a:r>
              <a:rPr lang="en-US" sz="2600" b="1" i="1" dirty="0" err="1" smtClean="0">
                <a:solidFill>
                  <a:schemeClr val="bg2">
                    <a:lumMod val="75000"/>
                  </a:schemeClr>
                </a:solidFill>
                <a:latin typeface="Calibri" panose="020F0502020204030204" pitchFamily="34" charset="0"/>
                <a:cs typeface="Calibri" panose="020F0502020204030204" pitchFamily="34" charset="0"/>
              </a:rPr>
              <a:t>Ayurvedic</a:t>
            </a:r>
            <a:r>
              <a:rPr lang="en-US" sz="2600" b="1" i="1" dirty="0" smtClean="0">
                <a:solidFill>
                  <a:schemeClr val="bg2">
                    <a:lumMod val="75000"/>
                  </a:schemeClr>
                </a:solidFill>
                <a:latin typeface="Calibri" panose="020F0502020204030204" pitchFamily="34" charset="0"/>
                <a:cs typeface="Calibri" panose="020F0502020204030204" pitchFamily="34" charset="0"/>
              </a:rPr>
              <a:t> recipes in MCHPs</a:t>
            </a:r>
            <a:endParaRPr lang="en-US" sz="2600" b="1" i="1" dirty="0">
              <a:solidFill>
                <a:schemeClr val="bg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6762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115328" cy="953622"/>
          </a:xfrm>
        </p:spPr>
        <p:txBody>
          <a:bodyPr>
            <a:noAutofit/>
          </a:bodyPr>
          <a:lstStyle/>
          <a:p>
            <a:pPr algn="ctr"/>
            <a:r>
              <a:rPr lang="en-IN" sz="2800" b="1" dirty="0" smtClean="0">
                <a:solidFill>
                  <a:srgbClr val="7030A0"/>
                </a:solidFill>
              </a:rPr>
              <a:t/>
            </a:r>
            <a:br>
              <a:rPr lang="en-IN" sz="2800" b="1" dirty="0" smtClean="0">
                <a:solidFill>
                  <a:srgbClr val="7030A0"/>
                </a:solidFill>
              </a:rPr>
            </a:br>
            <a:r>
              <a:rPr lang="en-IN" sz="2800" b="1" dirty="0" err="1" smtClean="0">
                <a:solidFill>
                  <a:srgbClr val="7030A0"/>
                </a:solidFill>
              </a:rPr>
              <a:t>Garbhini</a:t>
            </a:r>
            <a:r>
              <a:rPr lang="en-IN" sz="2800" b="1" dirty="0" smtClean="0">
                <a:solidFill>
                  <a:srgbClr val="7030A0"/>
                </a:solidFill>
              </a:rPr>
              <a:t>, </a:t>
            </a:r>
            <a:r>
              <a:rPr lang="en-IN" sz="2800" b="1" dirty="0" err="1" smtClean="0">
                <a:solidFill>
                  <a:srgbClr val="7030A0"/>
                </a:solidFill>
              </a:rPr>
              <a:t>Prasuta</a:t>
            </a:r>
            <a:r>
              <a:rPr lang="en-IN" sz="2800" b="1" dirty="0" smtClean="0">
                <a:solidFill>
                  <a:srgbClr val="7030A0"/>
                </a:solidFill>
              </a:rPr>
              <a:t> and </a:t>
            </a:r>
            <a:r>
              <a:rPr lang="en-IN" sz="2800" b="1" dirty="0" err="1" smtClean="0">
                <a:solidFill>
                  <a:srgbClr val="7030A0"/>
                </a:solidFill>
              </a:rPr>
              <a:t>Navjaat</a:t>
            </a:r>
            <a:r>
              <a:rPr lang="en-IN" sz="2800" b="1" dirty="0" smtClean="0">
                <a:solidFill>
                  <a:srgbClr val="7030A0"/>
                </a:solidFill>
              </a:rPr>
              <a:t> </a:t>
            </a:r>
            <a:r>
              <a:rPr lang="en-IN" sz="2800" b="1" dirty="0" err="1" smtClean="0">
                <a:solidFill>
                  <a:srgbClr val="7030A0"/>
                </a:solidFill>
              </a:rPr>
              <a:t>shishu</a:t>
            </a:r>
            <a:r>
              <a:rPr lang="en-IN" sz="2800" b="1" dirty="0" smtClean="0">
                <a:solidFill>
                  <a:srgbClr val="7030A0"/>
                </a:solidFill>
              </a:rPr>
              <a:t> </a:t>
            </a:r>
            <a:br>
              <a:rPr lang="en-IN" sz="2800" b="1" dirty="0" smtClean="0">
                <a:solidFill>
                  <a:srgbClr val="7030A0"/>
                </a:solidFill>
              </a:rPr>
            </a:br>
            <a:r>
              <a:rPr lang="en-IN" sz="2800" b="1" dirty="0" err="1" smtClean="0">
                <a:solidFill>
                  <a:srgbClr val="7030A0"/>
                </a:solidFill>
              </a:rPr>
              <a:t>paricharya</a:t>
            </a:r>
            <a:r>
              <a:rPr lang="en-IN" sz="2800" b="1" dirty="0" smtClean="0">
                <a:solidFill>
                  <a:srgbClr val="7030A0"/>
                </a:solidFill>
              </a:rPr>
              <a:t> for a healthy society:..1</a:t>
            </a:r>
            <a:r>
              <a:rPr lang="en-IN" sz="2800" dirty="0" smtClean="0">
                <a:solidFill>
                  <a:srgbClr val="7030A0"/>
                </a:solidFill>
              </a:rPr>
              <a:t/>
            </a:r>
            <a:br>
              <a:rPr lang="en-IN" sz="2800" dirty="0" smtClean="0">
                <a:solidFill>
                  <a:srgbClr val="7030A0"/>
                </a:solidFill>
              </a:rPr>
            </a:br>
            <a:endParaRPr lang="en-IN" sz="2800" dirty="0">
              <a:solidFill>
                <a:srgbClr val="7030A0"/>
              </a:solidFill>
            </a:endParaRPr>
          </a:p>
        </p:txBody>
      </p:sp>
      <p:sp>
        <p:nvSpPr>
          <p:cNvPr id="3" name="Content Placeholder 2"/>
          <p:cNvSpPr>
            <a:spLocks noGrp="1"/>
          </p:cNvSpPr>
          <p:nvPr>
            <p:ph idx="1"/>
          </p:nvPr>
        </p:nvSpPr>
        <p:spPr>
          <a:xfrm>
            <a:off x="1219200" y="1447800"/>
            <a:ext cx="7353328" cy="5053034"/>
          </a:xfrm>
          <a:solidFill>
            <a:schemeClr val="accent2">
              <a:lumMod val="20000"/>
              <a:lumOff val="80000"/>
            </a:schemeClr>
          </a:solidFill>
        </p:spPr>
        <p:txBody>
          <a:bodyPr>
            <a:normAutofit/>
          </a:bodyPr>
          <a:lstStyle/>
          <a:p>
            <a:pPr lvl="0"/>
            <a:r>
              <a:rPr lang="en-IN" sz="2400" dirty="0" smtClean="0">
                <a:solidFill>
                  <a:schemeClr val="bg2">
                    <a:lumMod val="75000"/>
                  </a:schemeClr>
                </a:solidFill>
                <a:latin typeface="Calibri" panose="020F0502020204030204" pitchFamily="34" charset="0"/>
                <a:cs typeface="Calibri" panose="020F0502020204030204" pitchFamily="34" charset="0"/>
              </a:rPr>
              <a:t>From Vedic ages, the health </a:t>
            </a:r>
            <a:r>
              <a:rPr lang="en-IN" sz="2400" dirty="0" smtClean="0">
                <a:solidFill>
                  <a:schemeClr val="bg2">
                    <a:lumMod val="75000"/>
                  </a:schemeClr>
                </a:solidFill>
                <a:latin typeface="Calibri" panose="020F0502020204030204" pitchFamily="34" charset="0"/>
                <a:cs typeface="Calibri" panose="020F0502020204030204" pitchFamily="34" charset="0"/>
              </a:rPr>
              <a:t>of a woman during pregnancy and lactation is very important for the existing as well as next generation – need no highlight</a:t>
            </a:r>
          </a:p>
          <a:p>
            <a:pPr lvl="0"/>
            <a:r>
              <a:rPr lang="en-IN" sz="2400" dirty="0" smtClean="0">
                <a:solidFill>
                  <a:schemeClr val="bg2">
                    <a:lumMod val="75000"/>
                  </a:schemeClr>
                </a:solidFill>
                <a:latin typeface="Calibri" panose="020F0502020204030204" pitchFamily="34" charset="0"/>
                <a:cs typeface="Calibri" panose="020F0502020204030204" pitchFamily="34" charset="0"/>
              </a:rPr>
              <a:t>Pregnancy itself may lead to minor or major problems, not only threatening a woman’s health or life but can </a:t>
            </a:r>
            <a:r>
              <a:rPr lang="en-IN" sz="2400" dirty="0" smtClean="0">
                <a:solidFill>
                  <a:schemeClr val="bg2">
                    <a:lumMod val="75000"/>
                  </a:schemeClr>
                </a:solidFill>
                <a:latin typeface="Calibri" panose="020F0502020204030204" pitchFamily="34" charset="0"/>
                <a:cs typeface="Calibri" panose="020F0502020204030204" pitchFamily="34" charset="0"/>
              </a:rPr>
              <a:t>also lead </a:t>
            </a:r>
            <a:r>
              <a:rPr lang="en-IN" sz="2400" dirty="0" smtClean="0">
                <a:solidFill>
                  <a:schemeClr val="bg2">
                    <a:lumMod val="75000"/>
                  </a:schemeClr>
                </a:solidFill>
                <a:latin typeface="Calibri" panose="020F0502020204030204" pitchFamily="34" charset="0"/>
                <a:cs typeface="Calibri" panose="020F0502020204030204" pitchFamily="34" charset="0"/>
              </a:rPr>
              <a:t>to problems, during labour or for a baby in the womb or post-birth </a:t>
            </a:r>
          </a:p>
          <a:p>
            <a:pPr lvl="1"/>
            <a:r>
              <a:rPr lang="en-IN" sz="2000" i="1" dirty="0" smtClean="0">
                <a:solidFill>
                  <a:srgbClr val="0000FF"/>
                </a:solidFill>
                <a:latin typeface="Calibri" panose="020F0502020204030204" pitchFamily="34" charset="0"/>
                <a:cs typeface="Calibri" panose="020F0502020204030204" pitchFamily="34" charset="0"/>
              </a:rPr>
              <a:t>Besides understanding the nutritional needs, timely containment of such problems is necessary</a:t>
            </a:r>
          </a:p>
          <a:p>
            <a:pPr lvl="0"/>
            <a:r>
              <a:rPr lang="en-IN" sz="2400" dirty="0" smtClean="0">
                <a:solidFill>
                  <a:schemeClr val="bg2">
                    <a:lumMod val="75000"/>
                  </a:schemeClr>
                </a:solidFill>
                <a:latin typeface="Calibri" panose="020F0502020204030204" pitchFamily="34" charset="0"/>
                <a:cs typeface="Calibri" panose="020F0502020204030204" pitchFamily="34" charset="0"/>
              </a:rPr>
              <a:t>Ayurveda recommends easy to get and simple type </a:t>
            </a:r>
            <a:r>
              <a:rPr lang="en-IN" sz="2400" dirty="0" smtClean="0">
                <a:solidFill>
                  <a:schemeClr val="bg2">
                    <a:lumMod val="75000"/>
                  </a:schemeClr>
                </a:solidFill>
                <a:latin typeface="Calibri" panose="020F0502020204030204" pitchFamily="34" charset="0"/>
                <a:cs typeface="Calibri" panose="020F0502020204030204" pitchFamily="34" charset="0"/>
              </a:rPr>
              <a:t>of </a:t>
            </a:r>
            <a:r>
              <a:rPr lang="en-IN" sz="2400" b="1" i="1" dirty="0" smtClean="0">
                <a:solidFill>
                  <a:schemeClr val="bg2">
                    <a:lumMod val="75000"/>
                  </a:schemeClr>
                </a:solidFill>
                <a:latin typeface="Calibri" panose="020F0502020204030204" pitchFamily="34" charset="0"/>
                <a:cs typeface="Calibri" panose="020F0502020204030204" pitchFamily="34" charset="0"/>
              </a:rPr>
              <a:t>nutraceutical</a:t>
            </a:r>
            <a:r>
              <a:rPr lang="en-IN" sz="2400" dirty="0" smtClean="0">
                <a:solidFill>
                  <a:schemeClr val="bg2">
                    <a:lumMod val="75000"/>
                  </a:schemeClr>
                </a:solidFill>
                <a:latin typeface="Calibri" panose="020F0502020204030204" pitchFamily="34" charset="0"/>
                <a:cs typeface="Calibri" panose="020F0502020204030204" pitchFamily="34" charset="0"/>
              </a:rPr>
              <a:t> </a:t>
            </a:r>
            <a:r>
              <a:rPr lang="en-IN" sz="2400" dirty="0" smtClean="0">
                <a:solidFill>
                  <a:schemeClr val="bg2">
                    <a:lumMod val="75000"/>
                  </a:schemeClr>
                </a:solidFill>
                <a:latin typeface="Calibri" panose="020F0502020204030204" pitchFamily="34" charset="0"/>
                <a:cs typeface="Calibri" panose="020F0502020204030204" pitchFamily="34" charset="0"/>
              </a:rPr>
              <a:t>supplementation recipes </a:t>
            </a:r>
            <a:r>
              <a:rPr lang="en-IN" sz="2400" dirty="0" smtClean="0">
                <a:solidFill>
                  <a:schemeClr val="bg2">
                    <a:lumMod val="75000"/>
                  </a:schemeClr>
                </a:solidFill>
                <a:latin typeface="Calibri" panose="020F0502020204030204" pitchFamily="34" charset="0"/>
                <a:cs typeface="Calibri" panose="020F0502020204030204" pitchFamily="34" charset="0"/>
              </a:rPr>
              <a:t>in various phases of pregnancy and after the delivery</a:t>
            </a:r>
          </a:p>
          <a:p>
            <a:endParaRPr lang="en-IN" sz="2400" dirty="0">
              <a:solidFill>
                <a:schemeClr val="bg2">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4009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381000"/>
            <a:ext cx="7543800" cy="1023408"/>
          </a:xfrm>
        </p:spPr>
        <p:txBody>
          <a:bodyPr>
            <a:normAutofit fontScale="90000"/>
          </a:bodyPr>
          <a:lstStyle/>
          <a:p>
            <a:pPr algn="ctr" eaLnBrk="1" hangingPunct="1"/>
            <a:r>
              <a:rPr lang="en-US" sz="3200" b="1" dirty="0" smtClean="0">
                <a:solidFill>
                  <a:srgbClr val="7030A0"/>
                </a:solidFill>
              </a:rPr>
              <a:t>GPNP: Simple tips - Prevention first….</a:t>
            </a:r>
            <a:br>
              <a:rPr lang="en-US" sz="3200" b="1" dirty="0" smtClean="0">
                <a:solidFill>
                  <a:srgbClr val="7030A0"/>
                </a:solidFill>
              </a:rPr>
            </a:br>
            <a:r>
              <a:rPr lang="en-US" sz="3200" b="1" dirty="0" smtClean="0">
                <a:solidFill>
                  <a:srgbClr val="7030A0"/>
                </a:solidFill>
              </a:rPr>
              <a:t>Pregnancy 1</a:t>
            </a:r>
          </a:p>
        </p:txBody>
      </p:sp>
      <p:sp>
        <p:nvSpPr>
          <p:cNvPr id="8195" name="Rectangle 3"/>
          <p:cNvSpPr>
            <a:spLocks noGrp="1" noChangeArrowheads="1"/>
          </p:cNvSpPr>
          <p:nvPr>
            <p:ph type="body" idx="1"/>
          </p:nvPr>
        </p:nvSpPr>
        <p:spPr>
          <a:xfrm>
            <a:off x="1176366" y="1657328"/>
            <a:ext cx="7662834" cy="5048272"/>
          </a:xfrm>
        </p:spPr>
        <p:txBody>
          <a:bodyPr>
            <a:normAutofit lnSpcReduction="10000"/>
          </a:bodyPr>
          <a:lstStyle/>
          <a:p>
            <a:pPr algn="just" eaLnBrk="1" hangingPunct="1"/>
            <a:r>
              <a:rPr lang="en-AU" sz="2800" dirty="0" smtClean="0">
                <a:solidFill>
                  <a:srgbClr val="C00000"/>
                </a:solidFill>
                <a:latin typeface="Calibri" panose="020F0502020204030204" pitchFamily="34" charset="0"/>
                <a:cs typeface="Calibri" panose="020F0502020204030204" pitchFamily="34" charset="0"/>
              </a:rPr>
              <a:t>Social aspects of care about the Conduct during pregnancy – Need to be educated at rural levels</a:t>
            </a:r>
          </a:p>
          <a:p>
            <a:pPr lvl="1" algn="just" eaLnBrk="1" hangingPunct="1"/>
            <a:r>
              <a:rPr lang="en-AU" sz="2200" dirty="0" smtClean="0">
                <a:latin typeface="Calibri" panose="020F0502020204030204" pitchFamily="34" charset="0"/>
                <a:cs typeface="Calibri" panose="020F0502020204030204" pitchFamily="34" charset="0"/>
              </a:rPr>
              <a:t>wear clean, white / pastel shaded and loose clothes</a:t>
            </a:r>
          </a:p>
          <a:p>
            <a:pPr lvl="2" algn="just" eaLnBrk="1" hangingPunct="1"/>
            <a:r>
              <a:rPr lang="en-AU" sz="2200" i="1" dirty="0" smtClean="0">
                <a:solidFill>
                  <a:srgbClr val="008000"/>
                </a:solidFill>
                <a:latin typeface="Calibri" panose="020F0502020204030204" pitchFamily="34" charset="0"/>
                <a:cs typeface="Calibri" panose="020F0502020204030204" pitchFamily="34" charset="0"/>
              </a:rPr>
              <a:t>Ensure hygiene and equanimity </a:t>
            </a:r>
          </a:p>
          <a:p>
            <a:pPr lvl="1" algn="just" eaLnBrk="1" hangingPunct="1"/>
            <a:r>
              <a:rPr lang="en-AU" sz="2200" dirty="0" smtClean="0">
                <a:latin typeface="Calibri" panose="020F0502020204030204" pitchFamily="34" charset="0"/>
                <a:cs typeface="Calibri" panose="020F0502020204030204" pitchFamily="34" charset="0"/>
              </a:rPr>
              <a:t>listen to what pleases you (holy recitals, soothing music)</a:t>
            </a:r>
          </a:p>
          <a:p>
            <a:pPr lvl="2" algn="just" eaLnBrk="1" hangingPunct="1"/>
            <a:r>
              <a:rPr lang="en-AU" sz="2200" i="1" dirty="0" smtClean="0">
                <a:solidFill>
                  <a:srgbClr val="008000"/>
                </a:solidFill>
                <a:latin typeface="Calibri" panose="020F0502020204030204" pitchFamily="34" charset="0"/>
                <a:cs typeface="Calibri" panose="020F0502020204030204" pitchFamily="34" charset="0"/>
              </a:rPr>
              <a:t>Have peace of mind; support healthy growth of foetus</a:t>
            </a:r>
          </a:p>
          <a:p>
            <a:pPr lvl="1" algn="just" eaLnBrk="1" hangingPunct="1"/>
            <a:r>
              <a:rPr lang="en-AU" sz="2200" dirty="0" smtClean="0">
                <a:latin typeface="Calibri" panose="020F0502020204030204" pitchFamily="34" charset="0"/>
                <a:cs typeface="Calibri" panose="020F0502020204030204" pitchFamily="34" charset="0"/>
              </a:rPr>
              <a:t>stay with the near &amp; dear ones and in well ventilated places</a:t>
            </a:r>
          </a:p>
          <a:p>
            <a:pPr lvl="2" algn="just" eaLnBrk="1" hangingPunct="1"/>
            <a:r>
              <a:rPr lang="en-AU" sz="2200" i="1" dirty="0" smtClean="0">
                <a:solidFill>
                  <a:srgbClr val="008000"/>
                </a:solidFill>
                <a:latin typeface="Calibri" panose="020F0502020204030204" pitchFamily="34" charset="0"/>
                <a:cs typeface="Calibri" panose="020F0502020204030204" pitchFamily="34" charset="0"/>
              </a:rPr>
              <a:t>Feel secured and ensure good oxygenation</a:t>
            </a:r>
          </a:p>
          <a:p>
            <a:pPr lvl="1" algn="just" eaLnBrk="1" hangingPunct="1"/>
            <a:r>
              <a:rPr lang="en-AU" sz="2200" dirty="0" smtClean="0">
                <a:latin typeface="Calibri" panose="020F0502020204030204" pitchFamily="34" charset="0"/>
                <a:cs typeface="Calibri" panose="020F0502020204030204" pitchFamily="34" charset="0"/>
              </a:rPr>
              <a:t>use easily digestible proteins specially cow’s milk (ideal proteins &amp; less fats), sugars in the form of fresh fruits, freshly cooked food and avoid highly spicy </a:t>
            </a:r>
          </a:p>
          <a:p>
            <a:pPr lvl="2" algn="just" eaLnBrk="1" hangingPunct="1"/>
            <a:r>
              <a:rPr lang="en-AU" sz="2200" i="1" dirty="0" smtClean="0">
                <a:solidFill>
                  <a:srgbClr val="008000"/>
                </a:solidFill>
                <a:latin typeface="Calibri" panose="020F0502020204030204" pitchFamily="34" charset="0"/>
                <a:cs typeface="Calibri" panose="020F0502020204030204" pitchFamily="34" charset="0"/>
              </a:rPr>
              <a:t>Supplement nutrients that ensure healthier growth</a:t>
            </a:r>
            <a:endParaRPr lang="en-US" sz="2200" i="1" dirty="0" smtClean="0">
              <a:solidFill>
                <a:srgbClr val="008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2033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powerpoint-template-24 15">
      <a:dk1>
        <a:srgbClr val="EAEAEA"/>
      </a:dk1>
      <a:lt1>
        <a:srgbClr val="FFFFFF"/>
      </a:lt1>
      <a:dk2>
        <a:srgbClr val="4D4D4D"/>
      </a:dk2>
      <a:lt2>
        <a:srgbClr val="986338"/>
      </a:lt2>
      <a:accent1>
        <a:srgbClr val="BB875F"/>
      </a:accent1>
      <a:accent2>
        <a:srgbClr val="D6AC84"/>
      </a:accent2>
      <a:accent3>
        <a:srgbClr val="FFFFFF"/>
      </a:accent3>
      <a:accent4>
        <a:srgbClr val="C8C8C8"/>
      </a:accent4>
      <a:accent5>
        <a:srgbClr val="DAC3B6"/>
      </a:accent5>
      <a:accent6>
        <a:srgbClr val="C29B77"/>
      </a:accent6>
      <a:hlink>
        <a:srgbClr val="E1A970"/>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1984CC"/>
        </a:lt2>
        <a:accent1>
          <a:srgbClr val="0960AF"/>
        </a:accent1>
        <a:accent2>
          <a:srgbClr val="05438C"/>
        </a:accent2>
        <a:accent3>
          <a:srgbClr val="FFFFFF"/>
        </a:accent3>
        <a:accent4>
          <a:srgbClr val="404040"/>
        </a:accent4>
        <a:accent5>
          <a:srgbClr val="AAB6D4"/>
        </a:accent5>
        <a:accent6>
          <a:srgbClr val="043C7E"/>
        </a:accent6>
        <a:hlink>
          <a:srgbClr val="02306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371710"/>
        </a:lt2>
        <a:accent1>
          <a:srgbClr val="542216"/>
        </a:accent1>
        <a:accent2>
          <a:srgbClr val="21110E"/>
        </a:accent2>
        <a:accent3>
          <a:srgbClr val="FFFFFF"/>
        </a:accent3>
        <a:accent4>
          <a:srgbClr val="404040"/>
        </a:accent4>
        <a:accent5>
          <a:srgbClr val="B3ABAB"/>
        </a:accent5>
        <a:accent6>
          <a:srgbClr val="1D0E0C"/>
        </a:accent6>
        <a:hlink>
          <a:srgbClr val="84391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EAEAEA"/>
        </a:dk1>
        <a:lt1>
          <a:srgbClr val="FFFFFF"/>
        </a:lt1>
        <a:dk2>
          <a:srgbClr val="4D4D4D"/>
        </a:dk2>
        <a:lt2>
          <a:srgbClr val="290E03"/>
        </a:lt2>
        <a:accent1>
          <a:srgbClr val="401D0A"/>
        </a:accent1>
        <a:accent2>
          <a:srgbClr val="683808"/>
        </a:accent2>
        <a:accent3>
          <a:srgbClr val="FFFFFF"/>
        </a:accent3>
        <a:accent4>
          <a:srgbClr val="C8C8C8"/>
        </a:accent4>
        <a:accent5>
          <a:srgbClr val="AFABAA"/>
        </a:accent5>
        <a:accent6>
          <a:srgbClr val="5E3206"/>
        </a:accent6>
        <a:hlink>
          <a:srgbClr val="C26B04"/>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0">
        <a:dk1>
          <a:srgbClr val="EAEAEA"/>
        </a:dk1>
        <a:lt1>
          <a:srgbClr val="FFFFFF"/>
        </a:lt1>
        <a:dk2>
          <a:srgbClr val="4D4D4D"/>
        </a:dk2>
        <a:lt2>
          <a:srgbClr val="3E1807"/>
        </a:lt2>
        <a:accent1>
          <a:srgbClr val="BD6D2E"/>
        </a:accent1>
        <a:accent2>
          <a:srgbClr val="4E210B"/>
        </a:accent2>
        <a:accent3>
          <a:srgbClr val="FFFFFF"/>
        </a:accent3>
        <a:accent4>
          <a:srgbClr val="C8C8C8"/>
        </a:accent4>
        <a:accent5>
          <a:srgbClr val="DBBAAD"/>
        </a:accent5>
        <a:accent6>
          <a:srgbClr val="461D09"/>
        </a:accent6>
        <a:hlink>
          <a:srgbClr val="813D18"/>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1">
        <a:dk1>
          <a:srgbClr val="EAEAEA"/>
        </a:dk1>
        <a:lt1>
          <a:srgbClr val="FFFFFF"/>
        </a:lt1>
        <a:dk2>
          <a:srgbClr val="4D4D4D"/>
        </a:dk2>
        <a:lt2>
          <a:srgbClr val="3E1807"/>
        </a:lt2>
        <a:accent1>
          <a:srgbClr val="784504"/>
        </a:accent1>
        <a:accent2>
          <a:srgbClr val="4E210B"/>
        </a:accent2>
        <a:accent3>
          <a:srgbClr val="FFFFFF"/>
        </a:accent3>
        <a:accent4>
          <a:srgbClr val="C8C8C8"/>
        </a:accent4>
        <a:accent5>
          <a:srgbClr val="BEB0AA"/>
        </a:accent5>
        <a:accent6>
          <a:srgbClr val="461D09"/>
        </a:accent6>
        <a:hlink>
          <a:srgbClr val="813D18"/>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2">
        <a:dk1>
          <a:srgbClr val="EAEAEA"/>
        </a:dk1>
        <a:lt1>
          <a:srgbClr val="FFFFFF"/>
        </a:lt1>
        <a:dk2>
          <a:srgbClr val="4D4D4D"/>
        </a:dk2>
        <a:lt2>
          <a:srgbClr val="3E1807"/>
        </a:lt2>
        <a:accent1>
          <a:srgbClr val="784504"/>
        </a:accent1>
        <a:accent2>
          <a:srgbClr val="4E210B"/>
        </a:accent2>
        <a:accent3>
          <a:srgbClr val="FFFFFF"/>
        </a:accent3>
        <a:accent4>
          <a:srgbClr val="C8C8C8"/>
        </a:accent4>
        <a:accent5>
          <a:srgbClr val="BEB0AA"/>
        </a:accent5>
        <a:accent6>
          <a:srgbClr val="461D09"/>
        </a:accent6>
        <a:hlink>
          <a:srgbClr val="9A4900"/>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EAEAEA"/>
        </a:dk1>
        <a:lt1>
          <a:srgbClr val="FFFFFF"/>
        </a:lt1>
        <a:dk2>
          <a:srgbClr val="4D4D4D"/>
        </a:dk2>
        <a:lt2>
          <a:srgbClr val="732E08"/>
        </a:lt2>
        <a:accent1>
          <a:srgbClr val="823209"/>
        </a:accent1>
        <a:accent2>
          <a:srgbClr val="AC4C0C"/>
        </a:accent2>
        <a:accent3>
          <a:srgbClr val="FFFFFF"/>
        </a:accent3>
        <a:accent4>
          <a:srgbClr val="C8C8C8"/>
        </a:accent4>
        <a:accent5>
          <a:srgbClr val="C1ADAA"/>
        </a:accent5>
        <a:accent6>
          <a:srgbClr val="9B440A"/>
        </a:accent6>
        <a:hlink>
          <a:srgbClr val="D37E1A"/>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4">
        <a:dk1>
          <a:srgbClr val="EAEAEA"/>
        </a:dk1>
        <a:lt1>
          <a:srgbClr val="FFFFFF"/>
        </a:lt1>
        <a:dk2>
          <a:srgbClr val="4D4D4D"/>
        </a:dk2>
        <a:lt2>
          <a:srgbClr val="732E08"/>
        </a:lt2>
        <a:accent1>
          <a:srgbClr val="823209"/>
        </a:accent1>
        <a:accent2>
          <a:srgbClr val="AC4C0C"/>
        </a:accent2>
        <a:accent3>
          <a:srgbClr val="FFFFFF"/>
        </a:accent3>
        <a:accent4>
          <a:srgbClr val="C8C8C8"/>
        </a:accent4>
        <a:accent5>
          <a:srgbClr val="C1ADAA"/>
        </a:accent5>
        <a:accent6>
          <a:srgbClr val="9B440A"/>
        </a:accent6>
        <a:hlink>
          <a:srgbClr val="AC3618"/>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EAEAEA"/>
        </a:dk1>
        <a:lt1>
          <a:srgbClr val="FFFFFF"/>
        </a:lt1>
        <a:dk2>
          <a:srgbClr val="4D4D4D"/>
        </a:dk2>
        <a:lt2>
          <a:srgbClr val="986338"/>
        </a:lt2>
        <a:accent1>
          <a:srgbClr val="BB875F"/>
        </a:accent1>
        <a:accent2>
          <a:srgbClr val="D6AC84"/>
        </a:accent2>
        <a:accent3>
          <a:srgbClr val="FFFFFF"/>
        </a:accent3>
        <a:accent4>
          <a:srgbClr val="C8C8C8"/>
        </a:accent4>
        <a:accent5>
          <a:srgbClr val="DAC3B6"/>
        </a:accent5>
        <a:accent6>
          <a:srgbClr val="C29B77"/>
        </a:accent6>
        <a:hlink>
          <a:srgbClr val="E1A970"/>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Template>
  <TotalTime>240</TotalTime>
  <Words>2904</Words>
  <Application>Microsoft Office PowerPoint</Application>
  <PresentationFormat>On-screen Show (4:3)</PresentationFormat>
  <Paragraphs>283</Paragraphs>
  <Slides>30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Microsoft Sans Serif</vt:lpstr>
      <vt:lpstr>Segoe Print</vt:lpstr>
      <vt:lpstr>Times New Roman</vt:lpstr>
      <vt:lpstr>Wingdings</vt:lpstr>
      <vt:lpstr>powerpoint-template-24</vt:lpstr>
      <vt:lpstr>Photo Editor Photo</vt:lpstr>
      <vt:lpstr>PowerPoint Presentation</vt:lpstr>
      <vt:lpstr>Public Health initiatives in India - A bird’s eye view 1</vt:lpstr>
      <vt:lpstr>Govt. Initiatives in this direction</vt:lpstr>
      <vt:lpstr>Public Health initiatives in India - A bird’s eye view of GOI report..  2</vt:lpstr>
      <vt:lpstr>Public Health initiatives…Introductory 1</vt:lpstr>
      <vt:lpstr>Public Health initiatives…Introductory 2</vt:lpstr>
      <vt:lpstr>Executing the public health initiatives in the  interest of commoners through Ayurvedic physicians employed/involved in rural areas</vt:lpstr>
      <vt:lpstr> Garbhini, Prasuta and Navjaat shishu  paricharya for a healthy society:..1 </vt:lpstr>
      <vt:lpstr>GPNP: Simple tips - Prevention first…. Pregnancy 1</vt:lpstr>
      <vt:lpstr>GPNP: Simple tips - Prevention first… Pregnancy 2</vt:lpstr>
      <vt:lpstr>GPNP: Prevention first…. Pregnancy 3</vt:lpstr>
      <vt:lpstr>GPNP: Prevention first…. Pregnancy  4</vt:lpstr>
      <vt:lpstr>GPNP: Prevention first… Pregnancy  6</vt:lpstr>
      <vt:lpstr>GPNP: Prevention first… Pregnancy  7</vt:lpstr>
      <vt:lpstr>GPNP: Pregnancy.. Spl 1</vt:lpstr>
      <vt:lpstr>GPNP: Pregnancy…Spl 2</vt:lpstr>
      <vt:lpstr>GPNP: Parturition..Spl 1</vt:lpstr>
      <vt:lpstr>GPNP: Parturition..Spl  2</vt:lpstr>
      <vt:lpstr>PowerPoint Presentation</vt:lpstr>
      <vt:lpstr> GPNP: Tips from Ayurveda…Paediatrics  3  Immediate Management……..Contd. </vt:lpstr>
      <vt:lpstr>    GPNP: Tips from Ayurveda… Paediatrics 4 - Spl.. Suvarna Prashana </vt:lpstr>
      <vt:lpstr>PowerPoint Presentation</vt:lpstr>
      <vt:lpstr>PowerPoint Presentation</vt:lpstr>
      <vt:lpstr>PowerPoint Presentation</vt:lpstr>
      <vt:lpstr> Garbhini, Prasuta and Navjaat shishu  paricharya for a healthy society:..2 </vt:lpstr>
      <vt:lpstr>Mother and Child care products  (All quantities in standardized composite extracts (Sattwas), unless otherwise specified):</vt:lpstr>
      <vt:lpstr>Mother and Child care products  (All quantities in standardized composite extracts, unless otherwise specified):</vt:lpstr>
      <vt:lpstr>Mother and Child care products  (All quantities in standardized composite extracts, unless otherwise specified):</vt:lpstr>
      <vt:lpstr>Mother and Child care products  (All quantities in standardized composite extracts, unless otherwise specified):</vt:lpstr>
      <vt:lpstr>Garbhavakranti - A journey in which a new life travels -  ‘from darkness to light’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Vijay</dc:creator>
  <cp:lastModifiedBy>Vijay</cp:lastModifiedBy>
  <cp:revision>25</cp:revision>
  <cp:lastPrinted>2017-03-15T11:19:08Z</cp:lastPrinted>
  <dcterms:created xsi:type="dcterms:W3CDTF">2017-03-15T08:33:44Z</dcterms:created>
  <dcterms:modified xsi:type="dcterms:W3CDTF">2017-03-16T01:19:03Z</dcterms:modified>
</cp:coreProperties>
</file>